
<file path=[Content_Types].xml><?xml version="1.0" encoding="utf-8"?>
<Types xmlns="http://schemas.openxmlformats.org/package/2006/content-types">
  <Default Extension="bin" ContentType="application/vnd.openxmlformats-officedocument.oleObject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1.xml" ContentType="application/vnd.openxmlformats-officedocument.presentationml.notesSlide+xml"/>
  <Override PartName="/ppt/tags/tag1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0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93"/>
  </p:notesMasterIdLst>
  <p:sldIdLst>
    <p:sldId id="256" r:id="rId3"/>
    <p:sldId id="257" r:id="rId4"/>
    <p:sldId id="258" r:id="rId5"/>
    <p:sldId id="259" r:id="rId6"/>
    <p:sldId id="602" r:id="rId7"/>
    <p:sldId id="629" r:id="rId8"/>
    <p:sldId id="631" r:id="rId9"/>
    <p:sldId id="669" r:id="rId10"/>
    <p:sldId id="650" r:id="rId11"/>
    <p:sldId id="566" r:id="rId12"/>
    <p:sldId id="651" r:id="rId13"/>
    <p:sldId id="767" r:id="rId14"/>
    <p:sldId id="531" r:id="rId15"/>
    <p:sldId id="533" r:id="rId16"/>
    <p:sldId id="768" r:id="rId17"/>
    <p:sldId id="657" r:id="rId18"/>
    <p:sldId id="610" r:id="rId19"/>
    <p:sldId id="611" r:id="rId20"/>
    <p:sldId id="656" r:id="rId21"/>
    <p:sldId id="555" r:id="rId22"/>
    <p:sldId id="558" r:id="rId23"/>
    <p:sldId id="559" r:id="rId24"/>
    <p:sldId id="612" r:id="rId25"/>
    <p:sldId id="659" r:id="rId26"/>
    <p:sldId id="560" r:id="rId27"/>
    <p:sldId id="652" r:id="rId28"/>
    <p:sldId id="663" r:id="rId29"/>
    <p:sldId id="646" r:id="rId30"/>
    <p:sldId id="670" r:id="rId31"/>
    <p:sldId id="648" r:id="rId32"/>
    <p:sldId id="562" r:id="rId33"/>
    <p:sldId id="671" r:id="rId34"/>
    <p:sldId id="672" r:id="rId35"/>
    <p:sldId id="564" r:id="rId36"/>
    <p:sldId id="638" r:id="rId37"/>
    <p:sldId id="655" r:id="rId38"/>
    <p:sldId id="640" r:id="rId39"/>
    <p:sldId id="570" r:id="rId40"/>
    <p:sldId id="571" r:id="rId41"/>
    <p:sldId id="664" r:id="rId42"/>
    <p:sldId id="572" r:id="rId43"/>
    <p:sldId id="573" r:id="rId44"/>
    <p:sldId id="575" r:id="rId45"/>
    <p:sldId id="576" r:id="rId46"/>
    <p:sldId id="729" r:id="rId47"/>
    <p:sldId id="661" r:id="rId48"/>
    <p:sldId id="731" r:id="rId49"/>
    <p:sldId id="757" r:id="rId50"/>
    <p:sldId id="660" r:id="rId51"/>
    <p:sldId id="662" r:id="rId52"/>
    <p:sldId id="694" r:id="rId53"/>
    <p:sldId id="748" r:id="rId54"/>
    <p:sldId id="733" r:id="rId55"/>
    <p:sldId id="741" r:id="rId56"/>
    <p:sldId id="742" r:id="rId57"/>
    <p:sldId id="734" r:id="rId58"/>
    <p:sldId id="743" r:id="rId59"/>
    <p:sldId id="667" r:id="rId60"/>
    <p:sldId id="716" r:id="rId61"/>
    <p:sldId id="717" r:id="rId62"/>
    <p:sldId id="744" r:id="rId63"/>
    <p:sldId id="735" r:id="rId64"/>
    <p:sldId id="746" r:id="rId65"/>
    <p:sldId id="749" r:id="rId66"/>
    <p:sldId id="758" r:id="rId67"/>
    <p:sldId id="759" r:id="rId68"/>
    <p:sldId id="736" r:id="rId69"/>
    <p:sldId id="760" r:id="rId70"/>
    <p:sldId id="752" r:id="rId71"/>
    <p:sldId id="761" r:id="rId72"/>
    <p:sldId id="762" r:id="rId73"/>
    <p:sldId id="751" r:id="rId74"/>
    <p:sldId id="649" r:id="rId75"/>
    <p:sldId id="682" r:id="rId76"/>
    <p:sldId id="763" r:id="rId77"/>
    <p:sldId id="715" r:id="rId78"/>
    <p:sldId id="764" r:id="rId79"/>
    <p:sldId id="765" r:id="rId80"/>
    <p:sldId id="766" r:id="rId81"/>
    <p:sldId id="745" r:id="rId82"/>
    <p:sldId id="737" r:id="rId83"/>
    <p:sldId id="738" r:id="rId84"/>
    <p:sldId id="723" r:id="rId85"/>
    <p:sldId id="747" r:id="rId86"/>
    <p:sldId id="727" r:id="rId87"/>
    <p:sldId id="753" r:id="rId88"/>
    <p:sldId id="754" r:id="rId89"/>
    <p:sldId id="769" r:id="rId90"/>
    <p:sldId id="770" r:id="rId91"/>
    <p:sldId id="714" r:id="rId9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8"/>
    <p:restoredTop sz="82838"/>
  </p:normalViewPr>
  <p:slideViewPr>
    <p:cSldViewPr snapToGrid="0" snapToObjects="1">
      <p:cViewPr varScale="1">
        <p:scale>
          <a:sx n="132" d="100"/>
          <a:sy n="132" d="100"/>
        </p:scale>
        <p:origin x="9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6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MRV 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baseline="0" dirty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>
                <a:sym typeface="Wingdings"/>
              </a:rPr>
              <a:t>Solves already without any need for backtracking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/>
          </a:p>
          <a:p>
            <a:r>
              <a:rPr lang="en-US" baseline="0" dirty="0"/>
              <a:t>Note: need a bigger problem to illustrate relevance of </a:t>
            </a:r>
            <a:r>
              <a:rPr lang="en-US" baseline="0" dirty="0" err="1"/>
              <a:t>backtracking+AC+MRV+MCV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06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1 consistency is a constrain on the node value itself with no dependency on other node. </a:t>
            </a:r>
            <a:r>
              <a:rPr lang="en-US" dirty="0" err="1"/>
              <a:t>E.g</a:t>
            </a:r>
            <a:r>
              <a:rPr lang="en-US" dirty="0"/>
              <a:t> color != green</a:t>
            </a:r>
          </a:p>
          <a:p>
            <a:pPr marL="171450" indent="-171450">
              <a:buFontTx/>
              <a:buChar char="-"/>
            </a:pPr>
            <a:r>
              <a:rPr lang="en-US" dirty="0"/>
              <a:t>Inductive</a:t>
            </a:r>
          </a:p>
        </p:txBody>
      </p:sp>
    </p:spTree>
    <p:extLst>
      <p:ext uri="{BB962C8B-B14F-4D97-AF65-F5344CB8AC3E}">
        <p14:creationId xmlns:p14="http://schemas.microsoft.com/office/powerpoint/2010/main" val="1618243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- Not used as much, too expensive to compute in practice</a:t>
            </a:r>
          </a:p>
        </p:txBody>
      </p:sp>
    </p:spTree>
    <p:extLst>
      <p:ext uri="{BB962C8B-B14F-4D97-AF65-F5344CB8AC3E}">
        <p14:creationId xmlns:p14="http://schemas.microsoft.com/office/powerpoint/2010/main" val="2799962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Typically not available in practice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Allows for divide and conquer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959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- Tree can be processed much quicker compared to graphs</a:t>
            </a:r>
          </a:p>
        </p:txBody>
      </p:sp>
    </p:spTree>
    <p:extLst>
      <p:ext uri="{BB962C8B-B14F-4D97-AF65-F5344CB8AC3E}">
        <p14:creationId xmlns:p14="http://schemas.microsoft.com/office/powerpoint/2010/main" val="3657592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Tx/>
              <a:buChar char="-"/>
            </a:pPr>
            <a:r>
              <a:rPr lang="en-US" dirty="0"/>
              <a:t>Apply arc consistency backwards</a:t>
            </a:r>
          </a:p>
          <a:p>
            <a:pPr marL="171450" indent="-171450">
              <a:buFontTx/>
              <a:buChar char="-"/>
            </a:pPr>
            <a:r>
              <a:rPr lang="en-US" dirty="0"/>
              <a:t>Assign variable forward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this structure you don’t need to add </a:t>
            </a:r>
            <a:r>
              <a:rPr lang="en-US" dirty="0" err="1"/>
              <a:t>neigbors</a:t>
            </a:r>
            <a:r>
              <a:rPr lang="en-US" dirty="0"/>
              <a:t> back to the queue like  AC-3</a:t>
            </a:r>
          </a:p>
          <a:p>
            <a:pPr marL="171450" indent="-171450">
              <a:buFontTx/>
              <a:buChar char="-"/>
            </a:pPr>
            <a:r>
              <a:rPr lang="en-US" dirty="0"/>
              <a:t>Doing this ensure you always have head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581376-9A36-40B0-85E2-52E3358E90D5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- A cycle creates a non binary constraint result in problems going undetected</a:t>
            </a:r>
          </a:p>
        </p:txBody>
      </p:sp>
    </p:spTree>
    <p:extLst>
      <p:ext uri="{BB962C8B-B14F-4D97-AF65-F5344CB8AC3E}">
        <p14:creationId xmlns:p14="http://schemas.microsoft.com/office/powerpoint/2010/main" val="1605735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Answer: A &amp; B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86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- Need to ensure the same values are shared amount meta subproblems</a:t>
            </a:r>
          </a:p>
        </p:txBody>
      </p:sp>
    </p:spTree>
    <p:extLst>
      <p:ext uri="{BB962C8B-B14F-4D97-AF65-F5344CB8AC3E}">
        <p14:creationId xmlns:p14="http://schemas.microsoft.com/office/powerpoint/2010/main" val="541887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- Pick an initial assignment of variables and keep checking what changes reduces the conflicts</a:t>
            </a:r>
          </a:p>
        </p:txBody>
      </p:sp>
    </p:spTree>
    <p:extLst>
      <p:ext uri="{BB962C8B-B14F-4D97-AF65-F5344CB8AC3E}">
        <p14:creationId xmlns:p14="http://schemas.microsoft.com/office/powerpoint/2010/main" val="67342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L5D1 –</a:t>
            </a:r>
            <a:r>
              <a:rPr lang="en-US" baseline="0" dirty="0"/>
              <a:t> python demos</a:t>
            </a:r>
          </a:p>
          <a:p>
            <a:endParaRPr lang="en-US" baseline="0" dirty="0"/>
          </a:p>
          <a:p>
            <a:r>
              <a:rPr lang="en-US" baseline="0" dirty="0"/>
              <a:t>Coloring – </a:t>
            </a:r>
            <a:r>
              <a:rPr lang="en-US" baseline="0" dirty="0" err="1"/>
              <a:t>javascript</a:t>
            </a:r>
            <a:r>
              <a:rPr lang="en-US" baseline="0" dirty="0"/>
              <a:t> demos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581376-9A36-40B0-85E2-52E3358E90D5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914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Answer:</a:t>
            </a:r>
          </a:p>
          <a:p>
            <a:pPr marL="171450" indent="-171450">
              <a:buFontTx/>
              <a:buChar char="-"/>
            </a:pPr>
            <a:r>
              <a:rPr lang="en-US" dirty="0"/>
              <a:t>B</a:t>
            </a:r>
          </a:p>
          <a:p>
            <a:pPr marL="171450" indent="-171450">
              <a:buFontTx/>
              <a:buChar char="-"/>
            </a:pPr>
            <a:r>
              <a:rPr lang="en-US" dirty="0"/>
              <a:t>D, you have </a:t>
            </a:r>
            <a:r>
              <a:rPr lang="en-US" dirty="0" err="1"/>
              <a:t>plateu’d</a:t>
            </a:r>
            <a:r>
              <a:rPr lang="en-US" dirty="0"/>
              <a:t> = != better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69854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12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739287-BF7B-4F04-882C-B3B23CA70729}" type="slidenum">
              <a:rPr lang="en-US" smtClean="0">
                <a:latin typeface="Arial" charset="0"/>
              </a:rPr>
              <a:pPr/>
              <a:t>46</a:t>
            </a:fld>
            <a:endParaRPr lang="en-US">
              <a:latin typeface="Arial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marL="171450" indent="-171450" eaLnBrk="1" hangingPunct="1">
              <a:buFontTx/>
              <a:buChar char="-"/>
            </a:pPr>
            <a:r>
              <a:rPr lang="en-US" dirty="0">
                <a:latin typeface="Arial" charset="0"/>
              </a:rPr>
              <a:t>Solved: We can have a win or draw if two players play optimally</a:t>
            </a:r>
          </a:p>
          <a:p>
            <a:pPr marL="171450" indent="-171450" eaLnBrk="1" hangingPunct="1">
              <a:buFontTx/>
              <a:buChar char="-"/>
            </a:pPr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31169-8967-4479-BD8E-A9DFFFA5AB03}" type="slidenum">
              <a:rPr lang="en-US" smtClean="0">
                <a:latin typeface="Arial" charset="0"/>
              </a:rPr>
              <a:pPr/>
              <a:t>50</a:t>
            </a:fld>
            <a:endParaRPr lang="en-US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- Game: Environment where you have more than one agent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1 dimensional </a:t>
            </a:r>
            <a:r>
              <a:rPr lang="en-US" dirty="0" err="1"/>
              <a:t>pacman</a:t>
            </a:r>
            <a:r>
              <a:rPr lang="en-US" dirty="0"/>
              <a:t> example</a:t>
            </a:r>
          </a:p>
          <a:p>
            <a:pPr marL="171450" indent="-171450">
              <a:buFontTx/>
              <a:buChar char="-"/>
            </a:pPr>
            <a:r>
              <a:rPr lang="en-US" dirty="0"/>
              <a:t>Lets say the prize of getting to the goal is 10 points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You lose a point for each step you take</a:t>
            </a:r>
          </a:p>
        </p:txBody>
      </p:sp>
    </p:spTree>
    <p:extLst>
      <p:ext uri="{BB962C8B-B14F-4D97-AF65-F5344CB8AC3E}">
        <p14:creationId xmlns:p14="http://schemas.microsoft.com/office/powerpoint/2010/main" val="2212666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F027FC-5BC0-42F1-89EB-2B8A298EE3B3}" type="slidenum">
              <a:rPr lang="en-US" smtClean="0">
                <a:latin typeface="Arial" charset="0"/>
              </a:rPr>
              <a:pPr/>
              <a:t>58</a:t>
            </a:fld>
            <a:endParaRPr lang="en-US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D6C518-FBD1-4593-88F8-1133D0309234}" type="slidenum">
              <a:rPr lang="en-US" smtClean="0">
                <a:latin typeface="Arial" charset="0"/>
              </a:rPr>
              <a:pPr/>
              <a:t>59</a:t>
            </a:fld>
            <a:endParaRPr lang="en-US">
              <a:latin typeface="Arial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60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61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charset="0"/>
              </a:rPr>
              <a:pPr/>
              <a:t>62</a:t>
            </a:fld>
            <a:endParaRPr lang="en-US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8ADE4E-6B6A-43C5-A4E7-3C3886E87B4F}" type="slidenum">
              <a:rPr lang="en-US" smtClean="0">
                <a:latin typeface="Arial" charset="0"/>
              </a:rPr>
              <a:pPr/>
              <a:t>81</a:t>
            </a:fld>
            <a:endParaRPr lang="en-US">
              <a:latin typeface="Arial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DB44-FDFA-4020-8765-16E5EDF522FD}" type="slidenum">
              <a:rPr lang="en-US" smtClean="0">
                <a:latin typeface="Arial" charset="0"/>
              </a:rPr>
              <a:pPr/>
              <a:t>82</a:t>
            </a:fld>
            <a:endParaRPr lang="en-US">
              <a:latin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- Order matters!!!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D6F6B2-B4A7-4DD8-9C8A-489B85C4F060}" type="slidenum">
              <a:rPr lang="en-US" smtClean="0">
                <a:latin typeface="Arial" charset="0"/>
              </a:rPr>
              <a:pPr/>
              <a:t>83</a:t>
            </a:fld>
            <a:endParaRPr lang="en-US"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84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0F0E28-396E-4F98-845A-678F748F62CE}" type="slidenum">
              <a:rPr lang="en-US" smtClean="0">
                <a:latin typeface="Arial" charset="0"/>
              </a:rPr>
              <a:pPr/>
              <a:t>85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What’s the utility value of this tree?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8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What branches would terminate if we did AB pruning (L-&gt; R)?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1627514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What’s the utility value of this tree?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10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What branches would terminate if we did AB pruning (L-&gt; R)?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 &amp; 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897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- Focus is on finding a complete and consistent solution</a:t>
            </a:r>
          </a:p>
        </p:txBody>
      </p:sp>
    </p:spTree>
    <p:extLst>
      <p:ext uri="{BB962C8B-B14F-4D97-AF65-F5344CB8AC3E}">
        <p14:creationId xmlns:p14="http://schemas.microsoft.com/office/powerpoint/2010/main" val="457882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Auto-consistency (note</a:t>
            </a:r>
            <a:r>
              <a:rPr lang="en-US" baseline="0" dirty="0"/>
              <a:t> initially nothing gets deleted/pruned since there are consistent options for all constraints for initial variable domains)</a:t>
            </a:r>
          </a:p>
          <a:p>
            <a:endParaRPr lang="en-US" baseline="0" dirty="0"/>
          </a:p>
          <a:p>
            <a:r>
              <a:rPr lang="en-US" baseline="0" dirty="0"/>
              <a:t>Flashes whenever something needs to be re-checked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- What went wrong? Arc consistency works for binary constraints (removing value from tail based on the head). Here we have a 3 way constraint.</a:t>
            </a:r>
          </a:p>
        </p:txBody>
      </p:sp>
    </p:spTree>
    <p:extLst>
      <p:ext uri="{BB962C8B-B14F-4D97-AF65-F5344CB8AC3E}">
        <p14:creationId xmlns:p14="http://schemas.microsoft.com/office/powerpoint/2010/main" val="3934842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- Fail fast</a:t>
            </a:r>
          </a:p>
          <a:p>
            <a:r>
              <a:rPr lang="en-US" dirty="0"/>
              <a:t>- Usually ends up being the neighboring nodes</a:t>
            </a:r>
          </a:p>
        </p:txBody>
      </p:sp>
    </p:spTree>
    <p:extLst>
      <p:ext uri="{BB962C8B-B14F-4D97-AF65-F5344CB8AC3E}">
        <p14:creationId xmlns:p14="http://schemas.microsoft.com/office/powerpoint/2010/main" val="3970361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Here the intuition is the pick the value that will result in most amount of remaining options to explore, least likely option to cause a conflict</a:t>
            </a:r>
          </a:p>
          <a:p>
            <a:pPr marL="171450" indent="-171450">
              <a:buFontTx/>
              <a:buChar char="-"/>
            </a:pPr>
            <a:r>
              <a:rPr lang="en-US" dirty="0"/>
              <a:t>Don’t constrain yourself with a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Combine ordering with filtering allows you to solve larger constrained problems.</a:t>
            </a:r>
          </a:p>
        </p:txBody>
      </p:sp>
    </p:spTree>
    <p:extLst>
      <p:ext uri="{BB962C8B-B14F-4D97-AF65-F5344CB8AC3E}">
        <p14:creationId xmlns:p14="http://schemas.microsoft.com/office/powerpoint/2010/main" val="1081919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96931-D064-4A2C-AF67-83F0757451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0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C5F26-25EC-4877-8F06-7EA22153ED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36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B9674-4401-4CDC-87FB-F0DBE8934A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9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71C85-9E0A-4B20-B41F-7D89A5A6BC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0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9C25E8-49F8-42D8-87BF-46EB76E70D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51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B384B-786A-430B-85B0-526D7E6E8C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48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B7396-5175-4E89-B111-402B8173A3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85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E6E7B-1892-4C83-B261-727A584986D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24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1985B-93F3-4A4E-AFF0-2DC3CF6846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62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47FFC-6601-4954-B54B-7A2A15352B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74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E43BF-76B5-4390-9EBC-C1ACD93F84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9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2BEC1A7B-C8AC-4FD3-A451-6720BBC367F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16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29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17.xml"/><Relationship Id="rId7" Type="http://schemas.openxmlformats.org/officeDocument/2006/relationships/image" Target="../media/image58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2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5" Type="http://schemas.openxmlformats.org/officeDocument/2006/relationships/image" Target="../media/image72.png"/><Relationship Id="rId4" Type="http://schemas.openxmlformats.org/officeDocument/2006/relationships/image" Target="../media/image71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Enforcing Arc Consistency in a CSP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56388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… but detecting all possible future problems is NP-hard – why?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371601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181600" y="6457895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) -- n-queens]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Tx/>
                  <a:buNone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Tx/>
                  <a:buNone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Tx/>
                  <a:buNone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7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Tx/>
                  <a:buNone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Tx/>
                  <a:buNone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Tx/>
                  <a:buNone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What went wrong here?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2" y="1371982"/>
            <a:ext cx="10218735" cy="49046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8517" y="4165599"/>
            <a:ext cx="5301081" cy="2539999"/>
          </a:xfrm>
          <a:prstGeom prst="rect">
            <a:avLst/>
          </a:prstGeom>
          <a:noFill/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</a:t>
            </a:r>
          </a:p>
          <a:p>
            <a:pPr eaLnBrk="1" hangingPunct="1"/>
            <a:r>
              <a:rPr lang="en-US" sz="2800" dirty="0"/>
              <a:t>Also called “most constrained variable”</a:t>
            </a:r>
          </a:p>
          <a:p>
            <a:pPr eaLnBrk="1" hangingPunct="1"/>
            <a:r>
              <a:rPr lang="en-US" sz="2800" dirty="0"/>
              <a:t>“Fail-fast” ordering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/>
          <a:srcRect l="476" t="2130"/>
          <a:stretch>
            <a:fillRect/>
          </a:stretch>
        </p:blipFill>
        <p:spPr bwMode="auto">
          <a:xfrm>
            <a:off x="1970741" y="2672975"/>
            <a:ext cx="8435323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2489198"/>
            <a:ext cx="22860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0484" y="4419600"/>
            <a:ext cx="4772915" cy="2285998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Least Constraining Value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086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Value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I.e., the one that rules out the fewest values in the remaining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Note that it may take some computation to determine this!  (E.g., rerunning filtering)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Why least rather than most?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Combining these ordering ideas makes</a:t>
            </a:r>
          </a:p>
          <a:p>
            <a:pPr>
              <a:lnSpc>
                <a:spcPct val="90000"/>
              </a:lnSpc>
              <a:spcBef>
                <a:spcPts val="272"/>
              </a:spcBef>
              <a:buNone/>
            </a:pPr>
            <a:r>
              <a:rPr lang="en-US" sz="2800" dirty="0"/>
              <a:t>	1000 queens feasible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 l="288" t="900"/>
          <a:stretch>
            <a:fillRect/>
          </a:stretch>
        </p:blipFill>
        <p:spPr bwMode="auto">
          <a:xfrm>
            <a:off x="7655860" y="1470212"/>
            <a:ext cx="3621741" cy="246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Demo: Coloring -- Backtracking + Forward Checking + Ordering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097" y="847378"/>
            <a:ext cx="9283545" cy="55251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K-Consistency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153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Increasing degrees of consistency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1-Consistency (Node Consistency): Each single node’s domain has a value which meets that node’s unary constraints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2-Consistency (Arc Consistency): For each pair of nodes, any consistent assignment to one can be extended to the other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K-Consistency: For each k nodes, any consistent assignment to k-1 can be extended to the </a:t>
            </a:r>
            <a:r>
              <a:rPr lang="en-US" sz="2000" dirty="0" err="1"/>
              <a:t>k</a:t>
            </a:r>
            <a:r>
              <a:rPr lang="en-US" sz="2000" baseline="30000" dirty="0" err="1"/>
              <a:t>th</a:t>
            </a:r>
            <a:r>
              <a:rPr lang="en-US" sz="2000" dirty="0"/>
              <a:t> node.</a:t>
            </a:r>
          </a:p>
          <a:p>
            <a:pPr lvl="2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</a:pPr>
            <a:endParaRPr lang="en-US" sz="23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Higher k more expensive to compute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(You need to know the k=2 case: arc consistency)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14340" name="Group 39"/>
          <p:cNvGrpSpPr>
            <a:grpSpLocks/>
          </p:cNvGrpSpPr>
          <p:nvPr/>
        </p:nvGrpSpPr>
        <p:grpSpPr bwMode="auto">
          <a:xfrm>
            <a:off x="9448803" y="1981200"/>
            <a:ext cx="1577975" cy="2895600"/>
            <a:chOff x="4066" y="1296"/>
            <a:chExt cx="994" cy="1824"/>
          </a:xfrm>
        </p:grpSpPr>
        <p:sp>
          <p:nvSpPr>
            <p:cNvPr id="14362" name="Oval 4"/>
            <p:cNvSpPr>
              <a:spLocks noChangeArrowheads="1"/>
            </p:cNvSpPr>
            <p:nvPr/>
          </p:nvSpPr>
          <p:spPr bwMode="auto">
            <a:xfrm>
              <a:off x="4857" y="1296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363" name="Oval 5"/>
            <p:cNvSpPr>
              <a:spLocks noChangeArrowheads="1"/>
            </p:cNvSpPr>
            <p:nvPr/>
          </p:nvSpPr>
          <p:spPr bwMode="auto">
            <a:xfrm>
              <a:off x="4857" y="1782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364" name="Oval 6"/>
            <p:cNvSpPr>
              <a:spLocks noChangeArrowheads="1"/>
            </p:cNvSpPr>
            <p:nvPr/>
          </p:nvSpPr>
          <p:spPr bwMode="auto">
            <a:xfrm>
              <a:off x="4188" y="1782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365" name="AutoShape 7"/>
            <p:cNvSpPr>
              <a:spLocks noChangeArrowheads="1"/>
            </p:cNvSpPr>
            <p:nvPr/>
          </p:nvSpPr>
          <p:spPr bwMode="auto">
            <a:xfrm>
              <a:off x="4560" y="1823"/>
              <a:ext cx="162" cy="122"/>
            </a:xfrm>
            <a:prstGeom prst="rightArrow">
              <a:avLst>
                <a:gd name="adj1" fmla="val 50000"/>
                <a:gd name="adj2" fmla="val 3319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366" name="Oval 8"/>
            <p:cNvSpPr>
              <a:spLocks noChangeArrowheads="1"/>
            </p:cNvSpPr>
            <p:nvPr/>
          </p:nvSpPr>
          <p:spPr bwMode="auto">
            <a:xfrm>
              <a:off x="4857" y="2593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367" name="Oval 9"/>
            <p:cNvSpPr>
              <a:spLocks noChangeArrowheads="1"/>
            </p:cNvSpPr>
            <p:nvPr/>
          </p:nvSpPr>
          <p:spPr bwMode="auto">
            <a:xfrm>
              <a:off x="4188" y="2593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368" name="AutoShape 10"/>
            <p:cNvSpPr>
              <a:spLocks noChangeArrowheads="1"/>
            </p:cNvSpPr>
            <p:nvPr/>
          </p:nvSpPr>
          <p:spPr bwMode="auto">
            <a:xfrm>
              <a:off x="4560" y="2634"/>
              <a:ext cx="162" cy="121"/>
            </a:xfrm>
            <a:prstGeom prst="rightArrow">
              <a:avLst>
                <a:gd name="adj1" fmla="val 50000"/>
                <a:gd name="adj2" fmla="val 334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369" name="Oval 11"/>
            <p:cNvSpPr>
              <a:spLocks noChangeArrowheads="1"/>
            </p:cNvSpPr>
            <p:nvPr/>
          </p:nvSpPr>
          <p:spPr bwMode="auto">
            <a:xfrm>
              <a:off x="4188" y="2877"/>
              <a:ext cx="202" cy="20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370" name="Oval 12"/>
            <p:cNvSpPr>
              <a:spLocks noChangeArrowheads="1"/>
            </p:cNvSpPr>
            <p:nvPr/>
          </p:nvSpPr>
          <p:spPr bwMode="auto">
            <a:xfrm>
              <a:off x="4188" y="2309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371" name="AutoShape 13"/>
            <p:cNvSpPr>
              <a:spLocks/>
            </p:cNvSpPr>
            <p:nvPr/>
          </p:nvSpPr>
          <p:spPr bwMode="auto">
            <a:xfrm>
              <a:off x="4350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372" name="AutoShape 14"/>
            <p:cNvSpPr>
              <a:spLocks/>
            </p:cNvSpPr>
            <p:nvPr/>
          </p:nvSpPr>
          <p:spPr bwMode="auto">
            <a:xfrm flipH="1">
              <a:off x="4066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4341" name="Group 36"/>
          <p:cNvGrpSpPr>
            <a:grpSpLocks/>
          </p:cNvGrpSpPr>
          <p:nvPr/>
        </p:nvGrpSpPr>
        <p:grpSpPr bwMode="auto">
          <a:xfrm>
            <a:off x="9144000" y="5371980"/>
            <a:ext cx="2133600" cy="1040487"/>
            <a:chOff x="2640" y="3264"/>
            <a:chExt cx="1968" cy="959"/>
          </a:xfrm>
        </p:grpSpPr>
        <p:grpSp>
          <p:nvGrpSpPr>
            <p:cNvPr id="14343" name="Group 17"/>
            <p:cNvGrpSpPr>
              <a:grpSpLocks/>
            </p:cNvGrpSpPr>
            <p:nvPr/>
          </p:nvGrpSpPr>
          <p:grpSpPr bwMode="auto">
            <a:xfrm>
              <a:off x="2640" y="3264"/>
              <a:ext cx="1968" cy="959"/>
              <a:chOff x="3552" y="1056"/>
              <a:chExt cx="2016" cy="1056"/>
            </a:xfrm>
          </p:grpSpPr>
          <p:grpSp>
            <p:nvGrpSpPr>
              <p:cNvPr id="14350" name="Group 18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14360" name="Oval 19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3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48" y="2740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Tx/>
                    <a:buNone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351" name="Group 21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14358" name="Oval 22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35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372" y="3414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Tx/>
                    <a:buNone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352" name="Group 24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14356" name="Oval 25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35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124" y="3413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Tx/>
                    <a:buNone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353" name="Line 27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4354" name="Line 28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4355" name="Line 29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4344" name="Rectangle 30"/>
            <p:cNvSpPr>
              <a:spLocks noChangeArrowheads="1"/>
            </p:cNvSpPr>
            <p:nvPr/>
          </p:nvSpPr>
          <p:spPr bwMode="auto">
            <a:xfrm>
              <a:off x="2736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345" name="Rectangle 31"/>
            <p:cNvSpPr>
              <a:spLocks noChangeArrowheads="1"/>
            </p:cNvSpPr>
            <p:nvPr/>
          </p:nvSpPr>
          <p:spPr bwMode="auto">
            <a:xfrm>
              <a:off x="3984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346" name="Rectangle 32"/>
            <p:cNvSpPr>
              <a:spLocks noChangeArrowheads="1"/>
            </p:cNvSpPr>
            <p:nvPr/>
          </p:nvSpPr>
          <p:spPr bwMode="auto">
            <a:xfrm>
              <a:off x="3360" y="3360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347" name="Rectangle 33"/>
            <p:cNvSpPr>
              <a:spLocks noChangeArrowheads="1"/>
            </p:cNvSpPr>
            <p:nvPr/>
          </p:nvSpPr>
          <p:spPr bwMode="auto">
            <a:xfrm>
              <a:off x="3744" y="3360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348" name="Rectangle 34"/>
            <p:cNvSpPr>
              <a:spLocks noChangeArrowheads="1"/>
            </p:cNvSpPr>
            <p:nvPr/>
          </p:nvSpPr>
          <p:spPr bwMode="auto">
            <a:xfrm>
              <a:off x="3120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349" name="Rectangle 35"/>
            <p:cNvSpPr>
              <a:spLocks noChangeArrowheads="1"/>
            </p:cNvSpPr>
            <p:nvPr/>
          </p:nvSpPr>
          <p:spPr bwMode="auto">
            <a:xfrm>
              <a:off x="4368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Strong K-Consistency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Strong k-consistency: also k-1, k-2, … 1 consistent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Claim: strong n-consistency means we can solve without backtracking!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any assignment to any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2-consistency, there is a choice consistent with the first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3-consistency, there is a choice consistent with the first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…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Lots of middle ground between arc consistency and n-consistency!  (e.g. k=3, called path consistency)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5634" y="1222436"/>
            <a:ext cx="6469334" cy="5458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 Structure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2390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Extreme case: independent </a:t>
            </a:r>
            <a:r>
              <a:rPr lang="en-US" sz="2400" dirty="0" err="1"/>
              <a:t>subproblems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Example: Tasmania and mainland do not interact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Independent </a:t>
            </a:r>
            <a:r>
              <a:rPr lang="en-US" sz="2400" dirty="0" err="1"/>
              <a:t>subproblems</a:t>
            </a:r>
            <a:r>
              <a:rPr lang="en-US" sz="2400" dirty="0"/>
              <a:t> are identifiable as connected components of constraint graph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Suppose a graph of n variables can be broken into </a:t>
            </a:r>
            <a:r>
              <a:rPr lang="en-US" sz="2400" dirty="0" err="1"/>
              <a:t>subproblems</a:t>
            </a:r>
            <a:r>
              <a:rPr lang="en-US" sz="2400" dirty="0"/>
              <a:t> of only c variables: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Worst-case solution cost is O((n/c)(d</a:t>
            </a:r>
            <a:r>
              <a:rPr lang="en-US" sz="2000" baseline="30000" dirty="0"/>
              <a:t>c</a:t>
            </a:r>
            <a:r>
              <a:rPr lang="en-US" sz="2000" dirty="0"/>
              <a:t>)), linear in 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E.g., n = 80, d = 2, c =20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</a:t>
            </a:r>
            <a:r>
              <a:rPr lang="en-US" sz="2000" baseline="30000" dirty="0"/>
              <a:t>80</a:t>
            </a:r>
            <a:r>
              <a:rPr lang="en-US" sz="2000" dirty="0"/>
              <a:t> = 4 billion years at 10 million nodes/sec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(4)(2</a:t>
            </a:r>
            <a:r>
              <a:rPr lang="en-US" sz="2000" baseline="30000" dirty="0"/>
              <a:t>20</a:t>
            </a:r>
            <a:r>
              <a:rPr lang="en-US" sz="2000" dirty="0"/>
              <a:t>) = 0.4 seconds at 10 million nodes/sec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1" y="1476377"/>
            <a:ext cx="3614739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328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Theorem: if the constraint graph has no loops, the CSP can be solved in O(n d</a:t>
            </a:r>
            <a:r>
              <a:rPr lang="en-US" sz="2400" baseline="30000" dirty="0"/>
              <a:t>2</a:t>
            </a:r>
            <a:r>
              <a:rPr lang="en-US" sz="2400" dirty="0"/>
              <a:t>)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Compare to general CSPs, where worst-case time is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This property also applies to probabilistic reasoning (later): an example of the relation between syntactic restrictions and the complexity of reasoning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1371600"/>
            <a:ext cx="4419600" cy="25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3390" y="2897165"/>
            <a:ext cx="2849180" cy="3209971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4191000" y="2286000"/>
            <a:ext cx="35052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972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Algorithm for tree-structured CSPs: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Order: Choose a root variable, order variables so that parents precede children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Remove backward: For </a:t>
            </a:r>
            <a:r>
              <a:rPr lang="en-US" sz="2400" dirty="0" err="1"/>
              <a:t>i</a:t>
            </a:r>
            <a:r>
              <a:rPr lang="en-US" sz="2400" dirty="0"/>
              <a:t> = n : 2, apply </a:t>
            </a:r>
            <a:r>
              <a:rPr lang="en-US" sz="2400" dirty="0" err="1"/>
              <a:t>RemoveInconsistent</a:t>
            </a:r>
            <a:r>
              <a:rPr lang="en-US" sz="2400" dirty="0"/>
              <a:t>(Parent(X</a:t>
            </a:r>
            <a:r>
              <a:rPr lang="en-US" sz="2400" baseline="-25000" dirty="0"/>
              <a:t>i</a:t>
            </a:r>
            <a:r>
              <a:rPr lang="en-US" sz="2400" dirty="0"/>
              <a:t>),X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Assign forward: For </a:t>
            </a:r>
            <a:r>
              <a:rPr lang="en-US" sz="2400" dirty="0" err="1"/>
              <a:t>i</a:t>
            </a:r>
            <a:r>
              <a:rPr lang="en-US" sz="2400" dirty="0"/>
              <a:t> = 1 : n, assign X</a:t>
            </a:r>
            <a:r>
              <a:rPr lang="en-US" sz="2400" baseline="-25000" dirty="0"/>
              <a:t>i</a:t>
            </a:r>
            <a:r>
              <a:rPr lang="en-US" sz="2400" dirty="0"/>
              <a:t> consistently with Parent(X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Runtime: O(n d</a:t>
            </a:r>
            <a:r>
              <a:rPr lang="en-US" sz="2800" baseline="30000" dirty="0"/>
              <a:t>2</a:t>
            </a:r>
            <a:r>
              <a:rPr lang="en-US" sz="2800" dirty="0"/>
              <a:t>)  (why?)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5013" y="2286000"/>
            <a:ext cx="5386388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1" y="2473325"/>
            <a:ext cx="2544763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1198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5" name="Rectangle 10"/>
          <p:cNvSpPr>
            <a:spLocks noChangeArrowheads="1"/>
          </p:cNvSpPr>
          <p:nvPr/>
        </p:nvSpPr>
        <p:spPr bwMode="auto">
          <a:xfrm>
            <a:off x="70342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6" name="Rectangle 11"/>
          <p:cNvSpPr>
            <a:spLocks noChangeArrowheads="1"/>
          </p:cNvSpPr>
          <p:nvPr/>
        </p:nvSpPr>
        <p:spPr bwMode="auto">
          <a:xfrm>
            <a:off x="70342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7" name="Rectangle 13"/>
          <p:cNvSpPr>
            <a:spLocks noChangeArrowheads="1"/>
          </p:cNvSpPr>
          <p:nvPr/>
        </p:nvSpPr>
        <p:spPr bwMode="auto">
          <a:xfrm>
            <a:off x="79486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8" name="Rectangle 15"/>
          <p:cNvSpPr>
            <a:spLocks noChangeArrowheads="1"/>
          </p:cNvSpPr>
          <p:nvPr/>
        </p:nvSpPr>
        <p:spPr bwMode="auto">
          <a:xfrm>
            <a:off x="88630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9" name="Rectangle 16"/>
          <p:cNvSpPr>
            <a:spLocks noChangeArrowheads="1"/>
          </p:cNvSpPr>
          <p:nvPr/>
        </p:nvSpPr>
        <p:spPr bwMode="auto">
          <a:xfrm>
            <a:off x="88630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40" name="Rectangle 17"/>
          <p:cNvSpPr>
            <a:spLocks noChangeArrowheads="1"/>
          </p:cNvSpPr>
          <p:nvPr/>
        </p:nvSpPr>
        <p:spPr bwMode="auto">
          <a:xfrm>
            <a:off x="88630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41" name="Rectangle 19"/>
          <p:cNvSpPr>
            <a:spLocks noChangeArrowheads="1"/>
          </p:cNvSpPr>
          <p:nvPr/>
        </p:nvSpPr>
        <p:spPr bwMode="auto">
          <a:xfrm>
            <a:off x="97774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42" name="Rectangle 20"/>
          <p:cNvSpPr>
            <a:spLocks noChangeArrowheads="1"/>
          </p:cNvSpPr>
          <p:nvPr/>
        </p:nvSpPr>
        <p:spPr bwMode="auto">
          <a:xfrm>
            <a:off x="97774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43" name="Rectangle 23"/>
          <p:cNvSpPr>
            <a:spLocks noChangeArrowheads="1"/>
          </p:cNvSpPr>
          <p:nvPr/>
        </p:nvSpPr>
        <p:spPr bwMode="auto">
          <a:xfrm>
            <a:off x="10691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44" name="Rectangle 24"/>
          <p:cNvSpPr>
            <a:spLocks noChangeArrowheads="1"/>
          </p:cNvSpPr>
          <p:nvPr/>
        </p:nvSpPr>
        <p:spPr bwMode="auto">
          <a:xfrm>
            <a:off x="6119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1173163" y="3022599"/>
            <a:ext cx="2209800" cy="1004888"/>
            <a:chOff x="6553200" y="1981200"/>
            <a:chExt cx="2209800" cy="1004637"/>
          </a:xfrm>
        </p:grpSpPr>
        <p:sp>
          <p:nvSpPr>
            <p:cNvPr id="18451" name="Rectangle 6"/>
            <p:cNvSpPr>
              <a:spLocks noChangeArrowheads="1"/>
            </p:cNvSpPr>
            <p:nvPr/>
          </p:nvSpPr>
          <p:spPr bwMode="auto">
            <a:xfrm>
              <a:off x="6553200" y="1981200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452" name="Rectangle 24"/>
            <p:cNvSpPr>
              <a:spLocks noChangeArrowheads="1"/>
            </p:cNvSpPr>
            <p:nvPr/>
          </p:nvSpPr>
          <p:spPr bwMode="auto">
            <a:xfrm>
              <a:off x="6643437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453" name="Rectangle 10"/>
            <p:cNvSpPr>
              <a:spLocks noChangeArrowheads="1"/>
            </p:cNvSpPr>
            <p:nvPr/>
          </p:nvSpPr>
          <p:spPr bwMode="auto">
            <a:xfrm>
              <a:off x="8672763" y="19812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454" name="Rectangle 11"/>
            <p:cNvSpPr>
              <a:spLocks noChangeArrowheads="1"/>
            </p:cNvSpPr>
            <p:nvPr/>
          </p:nvSpPr>
          <p:spPr bwMode="auto">
            <a:xfrm>
              <a:off x="8582526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455" name="Rectangle 13"/>
            <p:cNvSpPr>
              <a:spLocks noChangeArrowheads="1"/>
            </p:cNvSpPr>
            <p:nvPr/>
          </p:nvSpPr>
          <p:spPr bwMode="auto">
            <a:xfrm>
              <a:off x="6553200" y="28956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456" name="Rectangle 15"/>
            <p:cNvSpPr>
              <a:spLocks noChangeArrowheads="1"/>
            </p:cNvSpPr>
            <p:nvPr/>
          </p:nvSpPr>
          <p:spPr bwMode="auto">
            <a:xfrm>
              <a:off x="7882690" y="2424363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457" name="Rectangle 16"/>
            <p:cNvSpPr>
              <a:spLocks noChangeArrowheads="1"/>
            </p:cNvSpPr>
            <p:nvPr/>
          </p:nvSpPr>
          <p:spPr bwMode="auto">
            <a:xfrm>
              <a:off x="7972927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458" name="Rectangle 17"/>
            <p:cNvSpPr>
              <a:spLocks noChangeArrowheads="1"/>
            </p:cNvSpPr>
            <p:nvPr/>
          </p:nvSpPr>
          <p:spPr bwMode="auto">
            <a:xfrm>
              <a:off x="8063163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459" name="Rectangle 19"/>
            <p:cNvSpPr>
              <a:spLocks noChangeArrowheads="1"/>
            </p:cNvSpPr>
            <p:nvPr/>
          </p:nvSpPr>
          <p:spPr bwMode="auto">
            <a:xfrm>
              <a:off x="7148763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460" name="Rectangle 20"/>
            <p:cNvSpPr>
              <a:spLocks noChangeArrowheads="1"/>
            </p:cNvSpPr>
            <p:nvPr/>
          </p:nvSpPr>
          <p:spPr bwMode="auto">
            <a:xfrm>
              <a:off x="7239000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461" name="Rectangle 23"/>
            <p:cNvSpPr>
              <a:spLocks noChangeArrowheads="1"/>
            </p:cNvSpPr>
            <p:nvPr/>
          </p:nvSpPr>
          <p:spPr bwMode="auto">
            <a:xfrm>
              <a:off x="8610600" y="28956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3164" y="5410201"/>
            <a:ext cx="3172946" cy="1326098"/>
          </a:xfrm>
          <a:prstGeom prst="rect">
            <a:avLst/>
          </a:prstGeom>
          <a:noFill/>
        </p:spPr>
      </p:pic>
      <p:sp>
        <p:nvSpPr>
          <p:cNvPr id="31" name="Right Arrow 30"/>
          <p:cNvSpPr/>
          <p:nvPr/>
        </p:nvSpPr>
        <p:spPr>
          <a:xfrm>
            <a:off x="4191000" y="2778124"/>
            <a:ext cx="990600" cy="1066800"/>
          </a:xfrm>
          <a:prstGeom prst="rightArrow">
            <a:avLst/>
          </a:prstGeom>
          <a:solidFill>
            <a:srgbClr val="6699FF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2534" grpId="0" animBg="1"/>
      <p:bldP spid="22535" grpId="0" animBg="1"/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1353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Claim 1: After backward pass, all root-to-leaf arcs are consistent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Each X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Y was made consistent at one point and Y’s domain could not have been reduced thereafter (because Y’s children were processed before Y)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Claim 2: If root-to-leaf arcs are consistent, forward assignment will not backtrack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Induction on position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doesn’t this algorithm work with cycles in the constraint graph?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Note: we’ll see this basic idea again with </a:t>
            </a:r>
            <a:r>
              <a:rPr lang="en-US" sz="2400" dirty="0" err="1"/>
              <a:t>Bayes</a:t>
            </a:r>
            <a:r>
              <a:rPr lang="en-US" sz="2400" dirty="0"/>
              <a:t>’ nets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1" y="2743200"/>
            <a:ext cx="5758935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Structure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279" y="1457290"/>
            <a:ext cx="9943655" cy="48959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Nearly Tree-Structured CSPs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419600"/>
            <a:ext cx="11201400" cy="1981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Conditioning: instantiate a variable, prune its neighbors' domains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conditioning: instantiate (in all ways) a set of variables such that the remaining constraint graph is a tree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size c gives runtime O( (d</a:t>
            </a:r>
            <a:r>
              <a:rPr lang="en-US" sz="2800" baseline="30000" dirty="0"/>
              <a:t>c</a:t>
            </a:r>
            <a:r>
              <a:rPr lang="en-US" sz="2800" dirty="0"/>
              <a:t>) (n-c) d</a:t>
            </a:r>
            <a:r>
              <a:rPr lang="en-US" sz="2800" baseline="30000" dirty="0"/>
              <a:t>2 </a:t>
            </a:r>
            <a:r>
              <a:rPr lang="en-US" sz="2800" dirty="0"/>
              <a:t>), very fast for small c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2048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3188" y="1371600"/>
            <a:ext cx="7034213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Cutset</a:t>
            </a:r>
            <a:r>
              <a:rPr lang="en-US" dirty="0"/>
              <a:t> Conditioning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787661" y="1538198"/>
            <a:ext cx="1746739" cy="1128804"/>
            <a:chOff x="2677783" y="3378723"/>
            <a:chExt cx="3189617" cy="2061243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l="153" t="932" r="54502" b="25000"/>
            <a:stretch>
              <a:fillRect/>
            </a:stretch>
          </p:blipFill>
          <p:spPr bwMode="auto">
            <a:xfrm>
              <a:off x="2677783" y="3378723"/>
              <a:ext cx="3189617" cy="206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SA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70753" y="2983701"/>
            <a:ext cx="1744249" cy="1131100"/>
            <a:chOff x="2682328" y="3374530"/>
            <a:chExt cx="3185072" cy="2065436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 l="218" t="781" r="54502" b="25000"/>
            <a:stretch>
              <a:fillRect/>
            </a:stretch>
          </p:blipFill>
          <p:spPr bwMode="auto">
            <a:xfrm>
              <a:off x="2682328" y="3374530"/>
              <a:ext cx="3185072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Oval 12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SA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91613" y="2981196"/>
            <a:ext cx="1742745" cy="1133605"/>
            <a:chOff x="2685074" y="3369956"/>
            <a:chExt cx="3182326" cy="2070010"/>
          </a:xfrm>
        </p:grpSpPr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2" cstate="print"/>
            <a:srcRect l="257" t="616" r="54502" b="25000"/>
            <a:stretch>
              <a:fillRect/>
            </a:stretch>
          </p:blipFill>
          <p:spPr bwMode="auto">
            <a:xfrm>
              <a:off x="2685074" y="3369956"/>
              <a:ext cx="3182326" cy="2070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Oval 16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61437" y="4378700"/>
              <a:ext cx="1007112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SA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12474" y="2983701"/>
            <a:ext cx="1741327" cy="1131100"/>
            <a:chOff x="2687663" y="3374530"/>
            <a:chExt cx="3179737" cy="2065436"/>
          </a:xfrm>
        </p:grpSpPr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2" cstate="print"/>
            <a:srcRect l="294" t="781" r="54502" b="25000"/>
            <a:stretch>
              <a:fillRect/>
            </a:stretch>
          </p:blipFill>
          <p:spPr bwMode="auto">
            <a:xfrm>
              <a:off x="2687663" y="3374530"/>
              <a:ext cx="3179737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Oval 20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61438" y="4378700"/>
              <a:ext cx="1007110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SA</a:t>
              </a:r>
            </a:p>
          </p:txBody>
        </p:sp>
      </p:grp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2" cstate="print"/>
          <a:srcRect l="55169" t="1345" b="24863"/>
          <a:stretch>
            <a:fillRect/>
          </a:stretch>
        </p:blipFill>
        <p:spPr bwMode="auto">
          <a:xfrm>
            <a:off x="3918141" y="4744860"/>
            <a:ext cx="1720616" cy="112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2" cstate="print"/>
          <a:srcRect l="55245" t="686" b="24863"/>
          <a:stretch>
            <a:fillRect/>
          </a:stretch>
        </p:blipFill>
        <p:spPr bwMode="auto">
          <a:xfrm>
            <a:off x="6816664" y="4734837"/>
            <a:ext cx="1717693" cy="11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/>
          <a:srcRect l="55123" t="1016" b="24863"/>
          <a:stretch>
            <a:fillRect/>
          </a:stretch>
        </p:blipFill>
        <p:spPr bwMode="auto">
          <a:xfrm>
            <a:off x="9612473" y="4739850"/>
            <a:ext cx="1722379" cy="112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Arrow Connector 28"/>
          <p:cNvCxnSpPr/>
          <p:nvPr/>
        </p:nvCxnSpPr>
        <p:spPr>
          <a:xfrm flipH="1">
            <a:off x="5410157" y="2438400"/>
            <a:ext cx="137160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686757" y="2362201"/>
            <a:ext cx="1371600" cy="5053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619957" y="24384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762000" y="2743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Instantiate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cutset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(all possible ways)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762000" y="3886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Compute residual CSP for each assignment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62000" y="5029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Solve the residual CSPs (tree structured)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62000" y="1600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Choose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cutset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8006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6200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04394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Cutset</a:t>
            </a:r>
            <a:r>
              <a:rPr lang="en-US" dirty="0"/>
              <a:t> 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smallest </a:t>
            </a:r>
            <a:r>
              <a:rPr lang="en-US" dirty="0" err="1"/>
              <a:t>cutset</a:t>
            </a:r>
            <a:r>
              <a:rPr lang="en-US" dirty="0"/>
              <a:t> for the graph below.</a:t>
            </a:r>
          </a:p>
        </p:txBody>
      </p:sp>
      <p:pic>
        <p:nvPicPr>
          <p:cNvPr id="5" name="Picture 4" descr="cutset-qu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362200"/>
            <a:ext cx="5588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29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13716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5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Decomposition*</a:t>
            </a:r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3" cstate="print"/>
          <a:srcRect l="585" t="953" b="24023"/>
          <a:stretch>
            <a:fillRect/>
          </a:stretch>
        </p:blipFill>
        <p:spPr bwMode="auto">
          <a:xfrm>
            <a:off x="8554916" y="1248509"/>
            <a:ext cx="3484685" cy="230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1000" y="1295400"/>
            <a:ext cx="792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marR="0" lvl="0" indent="-34288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Idea: create a tree-structured graph of mega-variables</a:t>
            </a:r>
          </a:p>
          <a:p>
            <a:pPr marL="342882" marR="0" lvl="0" indent="-34288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Each mega-variable encodes part of the original CSP</a:t>
            </a:r>
          </a:p>
          <a:p>
            <a:pPr marL="342882" marR="0" lvl="0" indent="-34288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Subproblems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overlap to ensure consistent solutions</a:t>
            </a:r>
          </a:p>
          <a:p>
            <a:pPr marL="342882" marR="0" lvl="0" indent="-34288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>
            <a:stCxn id="26" idx="3"/>
            <a:endCxn id="91" idx="1"/>
          </p:cNvCxnSpPr>
          <p:nvPr/>
        </p:nvCxnSpPr>
        <p:spPr>
          <a:xfrm>
            <a:off x="30480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19812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M1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0386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M2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0960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M3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81534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M4</a:t>
            </a: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990600" y="5357814"/>
            <a:ext cx="44958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{(WA=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r,SA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g,NT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=b),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(WA=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b,SA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r,NT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=g),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…}</a:t>
            </a: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3048000" y="5357814"/>
            <a:ext cx="31242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{(NT=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r,SA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g,Q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=b),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(NT=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b,SA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g,Q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=r),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…}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715000" y="5410200"/>
            <a:ext cx="60960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Agree: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Symbol" pitchFamily="18" charset="2"/>
              </a:rPr>
              <a:t>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Symbol" pitchFamily="18" charset="2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{(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(WA=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g,SA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g,NT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=g)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(NT=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g,SA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g,Q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=g)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),  …}</a:t>
            </a: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 rot="5400000">
            <a:off x="21574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Symbol" pitchFamily="18" charset="2"/>
              </a:rPr>
              <a:t>Agree on    shared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Symbol" pitchFamily="18" charset="2"/>
              </a:rPr>
              <a:t>vars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139"/>
          <p:cNvGrpSpPr>
            <a:grpSpLocks/>
          </p:cNvGrpSpPr>
          <p:nvPr/>
        </p:nvGrpSpPr>
        <p:grpSpPr bwMode="auto">
          <a:xfrm>
            <a:off x="1447800" y="3500437"/>
            <a:ext cx="1600200" cy="1452563"/>
            <a:chOff x="685800" y="3653136"/>
            <a:chExt cx="1600200" cy="1452265"/>
          </a:xfrm>
        </p:grpSpPr>
        <p:sp>
          <p:nvSpPr>
            <p:cNvPr id="7" name="Oval 6"/>
            <p:cNvSpPr/>
            <p:nvPr/>
          </p:nvSpPr>
          <p:spPr>
            <a:xfrm>
              <a:off x="16002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NT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1430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SA</a:t>
              </a:r>
            </a:p>
          </p:txBody>
        </p:sp>
        <p:cxnSp>
          <p:nvCxnSpPr>
            <p:cNvPr id="10" name="Straight Connector 9"/>
            <p:cNvCxnSpPr>
              <a:stCxn id="8" idx="7"/>
              <a:endCxn id="7" idx="4"/>
            </p:cNvCxnSpPr>
            <p:nvPr/>
          </p:nvCxnSpPr>
          <p:spPr>
            <a:xfrm rot="5400000" flipH="1" flipV="1">
              <a:off x="16637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1" name="TextBox 45"/>
            <p:cNvSpPr txBox="1">
              <a:spLocks noChangeArrowheads="1"/>
            </p:cNvSpPr>
            <p:nvPr/>
          </p:nvSpPr>
          <p:spPr bwMode="auto">
            <a:xfrm>
              <a:off x="12954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Symbol" pitchFamily="18" charset="2"/>
                </a:rPr>
                <a:t>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6858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WA</a:t>
              </a:r>
            </a:p>
          </p:txBody>
        </p:sp>
        <p:cxnSp>
          <p:nvCxnSpPr>
            <p:cNvPr id="75" name="Straight Connector 74"/>
            <p:cNvCxnSpPr>
              <a:stCxn id="74" idx="4"/>
              <a:endCxn id="8" idx="1"/>
            </p:cNvCxnSpPr>
            <p:nvPr/>
          </p:nvCxnSpPr>
          <p:spPr>
            <a:xfrm rot="16200000" flipH="1">
              <a:off x="9906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6"/>
              <a:endCxn id="7" idx="2"/>
            </p:cNvCxnSpPr>
            <p:nvPr/>
          </p:nvCxnSpPr>
          <p:spPr>
            <a:xfrm flipV="1">
              <a:off x="12954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5" name="TextBox 88"/>
            <p:cNvSpPr txBox="1">
              <a:spLocks noChangeArrowheads="1"/>
            </p:cNvSpPr>
            <p:nvPr/>
          </p:nvSpPr>
          <p:spPr bwMode="auto">
            <a:xfrm>
              <a:off x="7620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Symbol" pitchFamily="18" charset="2"/>
                </a:rPr>
                <a:t>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566" name="TextBox 89"/>
            <p:cNvSpPr txBox="1">
              <a:spLocks noChangeArrowheads="1"/>
            </p:cNvSpPr>
            <p:nvPr/>
          </p:nvSpPr>
          <p:spPr bwMode="auto">
            <a:xfrm>
              <a:off x="17526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Symbol" pitchFamily="18" charset="2"/>
                </a:rPr>
                <a:t>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91" name="Rounded Rectangle 90"/>
          <p:cNvSpPr/>
          <p:nvPr/>
        </p:nvSpPr>
        <p:spPr>
          <a:xfrm>
            <a:off x="34290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up 140"/>
          <p:cNvGrpSpPr>
            <a:grpSpLocks/>
          </p:cNvGrpSpPr>
          <p:nvPr/>
        </p:nvGrpSpPr>
        <p:grpSpPr bwMode="auto">
          <a:xfrm>
            <a:off x="3505200" y="3500437"/>
            <a:ext cx="1600200" cy="1452563"/>
            <a:chOff x="2743200" y="3653137"/>
            <a:chExt cx="1600200" cy="1452265"/>
          </a:xfrm>
        </p:grpSpPr>
        <p:sp>
          <p:nvSpPr>
            <p:cNvPr id="92" name="Oval 91"/>
            <p:cNvSpPr/>
            <p:nvPr/>
          </p:nvSpPr>
          <p:spPr>
            <a:xfrm>
              <a:off x="36576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3200400" y="4495927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SA</a:t>
              </a:r>
            </a:p>
          </p:txBody>
        </p:sp>
        <p:cxnSp>
          <p:nvCxnSpPr>
            <p:cNvPr id="94" name="Straight Connector 93"/>
            <p:cNvCxnSpPr>
              <a:stCxn id="93" idx="7"/>
              <a:endCxn id="92" idx="4"/>
            </p:cNvCxnSpPr>
            <p:nvPr/>
          </p:nvCxnSpPr>
          <p:spPr>
            <a:xfrm rot="5400000" flipH="1" flipV="1">
              <a:off x="37211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2" name="TextBox 94"/>
            <p:cNvSpPr txBox="1">
              <a:spLocks noChangeArrowheads="1"/>
            </p:cNvSpPr>
            <p:nvPr/>
          </p:nvSpPr>
          <p:spPr bwMode="auto">
            <a:xfrm>
              <a:off x="3352800" y="36531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Symbol" pitchFamily="18" charset="2"/>
                </a:rPr>
                <a:t>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27432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NT</a:t>
              </a:r>
            </a:p>
          </p:txBody>
        </p:sp>
        <p:cxnSp>
          <p:nvCxnSpPr>
            <p:cNvPr id="97" name="Straight Connector 96"/>
            <p:cNvCxnSpPr>
              <a:stCxn id="96" idx="4"/>
              <a:endCxn id="93" idx="1"/>
            </p:cNvCxnSpPr>
            <p:nvPr/>
          </p:nvCxnSpPr>
          <p:spPr>
            <a:xfrm rot="16200000" flipH="1">
              <a:off x="30480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6" idx="6"/>
              <a:endCxn id="92" idx="2"/>
            </p:cNvCxnSpPr>
            <p:nvPr/>
          </p:nvCxnSpPr>
          <p:spPr>
            <a:xfrm flipV="1">
              <a:off x="3352800" y="4038820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6" name="TextBox 98"/>
            <p:cNvSpPr txBox="1">
              <a:spLocks noChangeArrowheads="1"/>
            </p:cNvSpPr>
            <p:nvPr/>
          </p:nvSpPr>
          <p:spPr bwMode="auto">
            <a:xfrm>
              <a:off x="2819400" y="42627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Symbol" pitchFamily="18" charset="2"/>
                </a:rPr>
                <a:t>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557" name="TextBox 99"/>
            <p:cNvSpPr txBox="1">
              <a:spLocks noChangeArrowheads="1"/>
            </p:cNvSpPr>
            <p:nvPr/>
          </p:nvSpPr>
          <p:spPr bwMode="auto">
            <a:xfrm>
              <a:off x="3810000" y="4267202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Symbol" pitchFamily="18" charset="2"/>
                </a:rPr>
                <a:t>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cxnSp>
        <p:nvCxnSpPr>
          <p:cNvPr id="102" name="Straight Connector 101"/>
          <p:cNvCxnSpPr>
            <a:stCxn id="91" idx="3"/>
            <a:endCxn id="104" idx="1"/>
          </p:cNvCxnSpPr>
          <p:nvPr/>
        </p:nvCxnSpPr>
        <p:spPr>
          <a:xfrm flipV="1">
            <a:off x="51054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>
            <a:spLocks noChangeArrowheads="1"/>
          </p:cNvSpPr>
          <p:nvPr/>
        </p:nvSpPr>
        <p:spPr bwMode="auto">
          <a:xfrm rot="5400000">
            <a:off x="42148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Symbol" pitchFamily="18" charset="2"/>
              </a:rPr>
              <a:t>Agree on    shared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Symbol" pitchFamily="18" charset="2"/>
              </a:rPr>
              <a:t>vars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54864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" name="Group 141"/>
          <p:cNvGrpSpPr>
            <a:grpSpLocks/>
          </p:cNvGrpSpPr>
          <p:nvPr/>
        </p:nvGrpSpPr>
        <p:grpSpPr bwMode="auto">
          <a:xfrm>
            <a:off x="5562600" y="3500437"/>
            <a:ext cx="1600200" cy="1452563"/>
            <a:chOff x="4800600" y="3653136"/>
            <a:chExt cx="1600200" cy="1452265"/>
          </a:xfrm>
        </p:grpSpPr>
        <p:sp>
          <p:nvSpPr>
            <p:cNvPr id="105" name="Oval 104"/>
            <p:cNvSpPr/>
            <p:nvPr/>
          </p:nvSpPr>
          <p:spPr>
            <a:xfrm>
              <a:off x="57150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NSW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52578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SA</a:t>
              </a:r>
            </a:p>
          </p:txBody>
        </p:sp>
        <p:cxnSp>
          <p:nvCxnSpPr>
            <p:cNvPr id="107" name="Straight Connector 106"/>
            <p:cNvCxnSpPr>
              <a:stCxn id="106" idx="7"/>
              <a:endCxn id="105" idx="4"/>
            </p:cNvCxnSpPr>
            <p:nvPr/>
          </p:nvCxnSpPr>
          <p:spPr>
            <a:xfrm rot="5400000" flipH="1" flipV="1">
              <a:off x="57785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3" name="TextBox 107"/>
            <p:cNvSpPr txBox="1">
              <a:spLocks noChangeArrowheads="1"/>
            </p:cNvSpPr>
            <p:nvPr/>
          </p:nvSpPr>
          <p:spPr bwMode="auto">
            <a:xfrm>
              <a:off x="54102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Symbol" pitchFamily="18" charset="2"/>
                </a:rPr>
                <a:t>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48006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</a:t>
              </a:r>
            </a:p>
          </p:txBody>
        </p:sp>
        <p:cxnSp>
          <p:nvCxnSpPr>
            <p:cNvPr id="110" name="Straight Connector 109"/>
            <p:cNvCxnSpPr>
              <a:stCxn id="109" idx="4"/>
              <a:endCxn id="106" idx="1"/>
            </p:cNvCxnSpPr>
            <p:nvPr/>
          </p:nvCxnSpPr>
          <p:spPr>
            <a:xfrm rot="16200000" flipH="1">
              <a:off x="51054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9" idx="6"/>
              <a:endCxn id="105" idx="2"/>
            </p:cNvCxnSpPr>
            <p:nvPr/>
          </p:nvCxnSpPr>
          <p:spPr>
            <a:xfrm flipV="1">
              <a:off x="54102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7" name="TextBox 111"/>
            <p:cNvSpPr txBox="1">
              <a:spLocks noChangeArrowheads="1"/>
            </p:cNvSpPr>
            <p:nvPr/>
          </p:nvSpPr>
          <p:spPr bwMode="auto">
            <a:xfrm>
              <a:off x="48768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Symbol" pitchFamily="18" charset="2"/>
                </a:rPr>
                <a:t>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548" name="TextBox 112"/>
            <p:cNvSpPr txBox="1">
              <a:spLocks noChangeArrowheads="1"/>
            </p:cNvSpPr>
            <p:nvPr/>
          </p:nvSpPr>
          <p:spPr bwMode="auto">
            <a:xfrm>
              <a:off x="58674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Symbol" pitchFamily="18" charset="2"/>
                </a:rPr>
                <a:t>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cxnSp>
        <p:nvCxnSpPr>
          <p:cNvPr id="116" name="Straight Connector 115"/>
          <p:cNvCxnSpPr>
            <a:endCxn id="118" idx="1"/>
          </p:cNvCxnSpPr>
          <p:nvPr/>
        </p:nvCxnSpPr>
        <p:spPr>
          <a:xfrm>
            <a:off x="71628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>
            <a:spLocks noChangeArrowheads="1"/>
          </p:cNvSpPr>
          <p:nvPr/>
        </p:nvSpPr>
        <p:spPr bwMode="auto">
          <a:xfrm rot="5400000">
            <a:off x="62722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Symbol" pitchFamily="18" charset="2"/>
              </a:rPr>
              <a:t>Agree on    shared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Symbol" pitchFamily="18" charset="2"/>
              </a:rPr>
              <a:t>vars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75438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" name="Group 142"/>
          <p:cNvGrpSpPr>
            <a:grpSpLocks/>
          </p:cNvGrpSpPr>
          <p:nvPr/>
        </p:nvGrpSpPr>
        <p:grpSpPr bwMode="auto">
          <a:xfrm>
            <a:off x="7620000" y="3500437"/>
            <a:ext cx="1600200" cy="1452563"/>
            <a:chOff x="6858000" y="3653138"/>
            <a:chExt cx="1600200" cy="1452265"/>
          </a:xfrm>
        </p:grpSpPr>
        <p:sp>
          <p:nvSpPr>
            <p:cNvPr id="119" name="Oval 118"/>
            <p:cNvSpPr/>
            <p:nvPr/>
          </p:nvSpPr>
          <p:spPr>
            <a:xfrm>
              <a:off x="77724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7315200" y="4495928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SA</a:t>
              </a:r>
            </a:p>
          </p:txBody>
        </p:sp>
        <p:cxnSp>
          <p:nvCxnSpPr>
            <p:cNvPr id="121" name="Straight Connector 120"/>
            <p:cNvCxnSpPr>
              <a:stCxn id="120" idx="7"/>
              <a:endCxn id="119" idx="4"/>
            </p:cNvCxnSpPr>
            <p:nvPr/>
          </p:nvCxnSpPr>
          <p:spPr>
            <a:xfrm rot="5400000" flipH="1" flipV="1">
              <a:off x="78359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4" name="TextBox 121"/>
            <p:cNvSpPr txBox="1">
              <a:spLocks noChangeArrowheads="1"/>
            </p:cNvSpPr>
            <p:nvPr/>
          </p:nvSpPr>
          <p:spPr bwMode="auto">
            <a:xfrm>
              <a:off x="7467600" y="36531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Symbol" pitchFamily="18" charset="2"/>
                </a:rPr>
                <a:t>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68580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NSW</a:t>
              </a:r>
            </a:p>
          </p:txBody>
        </p:sp>
        <p:cxnSp>
          <p:nvCxnSpPr>
            <p:cNvPr id="124" name="Straight Connector 123"/>
            <p:cNvCxnSpPr>
              <a:stCxn id="123" idx="4"/>
              <a:endCxn id="120" idx="1"/>
            </p:cNvCxnSpPr>
            <p:nvPr/>
          </p:nvCxnSpPr>
          <p:spPr>
            <a:xfrm rot="16200000" flipH="1">
              <a:off x="71628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23" idx="6"/>
              <a:endCxn id="119" idx="2"/>
            </p:cNvCxnSpPr>
            <p:nvPr/>
          </p:nvCxnSpPr>
          <p:spPr>
            <a:xfrm flipV="1">
              <a:off x="7467600" y="4038821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8" name="TextBox 125"/>
            <p:cNvSpPr txBox="1">
              <a:spLocks noChangeArrowheads="1"/>
            </p:cNvSpPr>
            <p:nvPr/>
          </p:nvSpPr>
          <p:spPr bwMode="auto">
            <a:xfrm>
              <a:off x="6934200" y="42627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Symbol" pitchFamily="18" charset="2"/>
                </a:rPr>
                <a:t>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539" name="TextBox 126"/>
            <p:cNvSpPr txBox="1">
              <a:spLocks noChangeArrowheads="1"/>
            </p:cNvSpPr>
            <p:nvPr/>
          </p:nvSpPr>
          <p:spPr bwMode="auto">
            <a:xfrm>
              <a:off x="7924800" y="4267203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Symbol" pitchFamily="18" charset="2"/>
                </a:rPr>
                <a:t>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9" grpId="0"/>
      <p:bldP spid="60" grpId="0"/>
      <p:bldP spid="61" grpId="0"/>
      <p:bldP spid="62" grpId="0"/>
      <p:bldP spid="64" grpId="0"/>
      <p:bldP spid="66" grpId="0"/>
      <p:bldP spid="67" grpId="0"/>
      <p:bldP spid="73" grpId="0"/>
      <p:bldP spid="91" grpId="0" animBg="1"/>
      <p:bldP spid="103" grpId="0"/>
      <p:bldP spid="104" grpId="0" animBg="1"/>
      <p:bldP spid="117" grpId="0"/>
      <p:bldP spid="1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Improvement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5160" y="1569345"/>
            <a:ext cx="9408592" cy="4443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466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Algorithms for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Local search methods typically work with “complete” states, i.e., all variables assigned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To apply to 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Take an assignment with unsatisfied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Operators </a:t>
            </a:r>
            <a:r>
              <a:rPr lang="en-US" sz="2300" i="1" dirty="0"/>
              <a:t>reassign </a:t>
            </a:r>
            <a:r>
              <a:rPr lang="en-US" sz="2300" dirty="0"/>
              <a:t>variable values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No fringe!  Live on the edge.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Algorithm: While not solved,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Variable selection: randomly select any conflicted variable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Value selection: min-conflicts heuristic: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Choose a value that violates the fewest constraints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I.e., hill climb with h(n) = total number of violated constraints</a:t>
            </a:r>
          </a:p>
        </p:txBody>
      </p:sp>
      <p:sp>
        <p:nvSpPr>
          <p:cNvPr id="6" name="Oval 5"/>
          <p:cNvSpPr/>
          <p:nvPr/>
        </p:nvSpPr>
        <p:spPr>
          <a:xfrm>
            <a:off x="7764379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8582525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>
            <a:stCxn id="6" idx="6"/>
            <a:endCxn id="7" idx="2"/>
          </p:cNvCxnSpPr>
          <p:nvPr/>
        </p:nvCxnSpPr>
        <p:spPr>
          <a:xfrm>
            <a:off x="8173453" y="2992855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8326856" y="2737185"/>
            <a:ext cx="119653" cy="17078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050379" y="2791325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868525" y="2791325"/>
            <a:ext cx="409075" cy="40907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>
            <a:stCxn id="10" idx="6"/>
            <a:endCxn id="11" idx="2"/>
          </p:cNvCxnSpPr>
          <p:nvPr/>
        </p:nvCxnSpPr>
        <p:spPr>
          <a:xfrm>
            <a:off x="10459453" y="2995863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10612856" y="2740193"/>
            <a:ext cx="119653" cy="17078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220200" y="2968792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4-Queens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4008437"/>
            <a:ext cx="6400800" cy="19351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States: 4 queens in 4 columns (4</a:t>
            </a:r>
            <a:r>
              <a:rPr lang="en-US" sz="2400" baseline="30000" dirty="0"/>
              <a:t>4</a:t>
            </a:r>
            <a:r>
              <a:rPr lang="en-US" sz="2400" dirty="0"/>
              <a:t> = 256 states)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Operators: move queen in column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Goal test: no attacks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Evaluation: c(n) = number of attacks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66902"/>
            <a:ext cx="70707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6858000" y="6324600"/>
            <a:ext cx="5334000" cy="54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marL="457178" marR="0" lvl="1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n-queens – iterative improvement (L5D1)]</a:t>
            </a:r>
          </a:p>
          <a:p>
            <a:pPr marL="457178" marR="0" lvl="1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[Demo: coloring – iterative improvement]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Iterative Improvement – n Queens</a:t>
            </a:r>
          </a:p>
        </p:txBody>
      </p:sp>
      <p:pic>
        <p:nvPicPr>
          <p:cNvPr id="5" name="Iterative Improvemen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3665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Iterative Improvement – Coloring</a:t>
            </a:r>
          </a:p>
        </p:txBody>
      </p:sp>
      <p:pic>
        <p:nvPicPr>
          <p:cNvPr id="3" name="Iterative Improvement -- color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319" y="1143000"/>
            <a:ext cx="8361362" cy="52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Performance of Min-Conflicts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972800" cy="205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Given random initial state, can solve n-queens in almost constant time for arbitrary n with high probability (e.g., n = 10,000,000)!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same appears to be true for any randomly-generated CSP </a:t>
            </a:r>
            <a:r>
              <a:rPr lang="en-US" sz="2400" i="1" dirty="0"/>
              <a:t>except</a:t>
            </a:r>
            <a:r>
              <a:rPr lang="en-US" sz="2400" dirty="0"/>
              <a:t> in a narrow range of the ratio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628"/>
          <a:stretch>
            <a:fillRect/>
          </a:stretch>
        </p:blipFill>
        <p:spPr bwMode="auto">
          <a:xfrm>
            <a:off x="1228165" y="4509247"/>
            <a:ext cx="3724835" cy="212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505201"/>
            <a:ext cx="3352800" cy="54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6098" y="3341932"/>
            <a:ext cx="4020407" cy="3129004"/>
          </a:xfrm>
          <a:prstGeom prst="rect">
            <a:avLst/>
          </a:prstGeom>
          <a:noFill/>
        </p:spPr>
      </p:pic>
      <p:pic>
        <p:nvPicPr>
          <p:cNvPr id="13315" name="Picture 3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336" t="28521" r="18789" b="53479"/>
          <a:stretch>
            <a:fillRect/>
          </a:stretch>
        </p:blipFill>
        <p:spPr bwMode="auto">
          <a:xfrm>
            <a:off x="9296400" y="3335867"/>
            <a:ext cx="2057400" cy="1371600"/>
          </a:xfrm>
          <a:prstGeom prst="rect">
            <a:avLst/>
          </a:prstGeom>
          <a:noFill/>
        </p:spPr>
      </p:pic>
      <p:pic>
        <p:nvPicPr>
          <p:cNvPr id="13316" name="Picture 4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232" t="59583" r="15143" b="22417"/>
          <a:stretch>
            <a:fillRect/>
          </a:stretch>
        </p:blipFill>
        <p:spPr bwMode="auto">
          <a:xfrm>
            <a:off x="9220200" y="4416524"/>
            <a:ext cx="2209800" cy="12053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Summary: CSPs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8305800" cy="4525963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CSPs are a special kind of search problem: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States are partial assignments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Goal test defined by constraints</a:t>
            </a:r>
          </a:p>
          <a:p>
            <a:pPr lvl="6">
              <a:spcBef>
                <a:spcPct val="0"/>
              </a:spcBef>
              <a:spcAft>
                <a:spcPts val="0"/>
              </a:spcAft>
            </a:pPr>
            <a:endParaRPr lang="en-US" sz="1200" dirty="0"/>
          </a:p>
          <a:p>
            <a:pPr>
              <a:spcAft>
                <a:spcPts val="0"/>
              </a:spcAft>
            </a:pPr>
            <a:r>
              <a:rPr lang="en-US" sz="2800" dirty="0"/>
              <a:t>Basic solution: backtracking search</a:t>
            </a:r>
          </a:p>
          <a:p>
            <a:pPr lvl="2"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Speed-ups: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Ordering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Filtering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Structure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Iterative min-conflicts is often effective in practice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0126" y="2392024"/>
            <a:ext cx="6274674" cy="27893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3985" y="1334365"/>
            <a:ext cx="8836433" cy="55227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Local Search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Tree search keeps unexplored alternatives on the fringe (ensures completeness)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Local search: improve a single option until you can’t make it better (no fringe!)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New successor function: local changes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Generally much faster and more memory efficient (but incomplete and suboptimal)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172200" y="3339765"/>
            <a:ext cx="3886200" cy="1994235"/>
            <a:chOff x="1981200" y="2209800"/>
            <a:chExt cx="5791200" cy="2971800"/>
          </a:xfrm>
        </p:grpSpPr>
        <p:sp>
          <p:nvSpPr>
            <p:cNvPr id="6" name="Oval 5"/>
            <p:cNvSpPr/>
            <p:nvPr/>
          </p:nvSpPr>
          <p:spPr>
            <a:xfrm>
              <a:off x="19812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" name="Straight Connector 8"/>
            <p:cNvCxnSpPr>
              <a:stCxn id="6" idx="6"/>
              <a:endCxn id="7" idx="2"/>
            </p:cNvCxnSpPr>
            <p:nvPr/>
          </p:nvCxnSpPr>
          <p:spPr>
            <a:xfrm>
              <a:off x="2590800" y="3733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2819400" y="3352800"/>
              <a:ext cx="178307" cy="254507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5943600" y="3048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162800" y="3048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5" name="Straight Connector 14"/>
            <p:cNvCxnSpPr>
              <a:stCxn id="13" idx="6"/>
              <a:endCxn id="14" idx="2"/>
            </p:cNvCxnSpPr>
            <p:nvPr/>
          </p:nvCxnSpPr>
          <p:spPr>
            <a:xfrm>
              <a:off x="6553200" y="3352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971800"/>
              <a:ext cx="178307" cy="254507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5943600" y="3810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3810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9" name="Straight Connector 18"/>
            <p:cNvCxnSpPr>
              <a:stCxn id="17" idx="6"/>
              <a:endCxn id="18" idx="2"/>
            </p:cNvCxnSpPr>
            <p:nvPr/>
          </p:nvCxnSpPr>
          <p:spPr>
            <a:xfrm>
              <a:off x="6553200" y="4114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3733800"/>
              <a:ext cx="178307" cy="254507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5943600" y="4572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7162800" y="4572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3" name="Straight Connector 22"/>
            <p:cNvCxnSpPr>
              <a:stCxn id="21" idx="6"/>
              <a:endCxn id="22" idx="2"/>
            </p:cNvCxnSpPr>
            <p:nvPr/>
          </p:nvCxnSpPr>
          <p:spPr>
            <a:xfrm>
              <a:off x="6553200" y="4876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4495800"/>
              <a:ext cx="178307" cy="254507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V="1">
              <a:off x="4114800" y="3352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114800" y="2590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114800" y="3733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5943600" y="2286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7162800" y="2286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5" name="Straight Connector 34"/>
            <p:cNvCxnSpPr>
              <a:stCxn id="33" idx="6"/>
              <a:endCxn id="34" idx="2"/>
            </p:cNvCxnSpPr>
            <p:nvPr/>
          </p:nvCxnSpPr>
          <p:spPr>
            <a:xfrm>
              <a:off x="6553200" y="2590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209800"/>
              <a:ext cx="178307" cy="254507"/>
            </a:xfrm>
            <a:prstGeom prst="rect">
              <a:avLst/>
            </a:prstGeom>
          </p:spPr>
        </p:pic>
        <p:cxnSp>
          <p:nvCxnSpPr>
            <p:cNvPr id="42" name="Straight Arrow Connector 41"/>
            <p:cNvCxnSpPr/>
            <p:nvPr/>
          </p:nvCxnSpPr>
          <p:spPr>
            <a:xfrm>
              <a:off x="4114800" y="3733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2" y="1677139"/>
            <a:ext cx="7542655" cy="4714159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Simple, general idea: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Start wherever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Repeat: move to the best neighboring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no neighbors better than current, quit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bad about this approach?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Complete?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Optimal?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good about it?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 Diagram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95401"/>
            <a:ext cx="9601200" cy="521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 Quiz</a:t>
            </a:r>
          </a:p>
        </p:txBody>
      </p:sp>
      <p:pic>
        <p:nvPicPr>
          <p:cNvPr id="5" name="Picture 4" descr="hill-climb-qu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1"/>
            <a:ext cx="5435600" cy="323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1" y="5029200"/>
            <a:ext cx="4272199" cy="163121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Starting from X, where do you end up 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Starting from Y, where do you end up 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Starting from Z, where do you end up ?</a:t>
            </a:r>
          </a:p>
        </p:txBody>
      </p:sp>
    </p:spTree>
    <p:extLst>
      <p:ext uri="{BB962C8B-B14F-4D97-AF65-F5344CB8AC3E}">
        <p14:creationId xmlns:p14="http://schemas.microsoft.com/office/powerpoint/2010/main" val="3046610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Simulated Annealing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1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Idea:  Escape local maxima by allowing downhill moves</a:t>
            </a:r>
          </a:p>
          <a:p>
            <a:pPr lvl="1" eaLnBrk="1" hangingPunct="1"/>
            <a:r>
              <a:rPr lang="en-US" sz="2000" dirty="0"/>
              <a:t>But make them rarer as time goes on</a:t>
            </a:r>
          </a:p>
          <a:p>
            <a:pPr eaLnBrk="1" hangingPunct="1"/>
            <a:endParaRPr lang="en-US" sz="2400" dirty="0"/>
          </a:p>
        </p:txBody>
      </p:sp>
      <p:sp>
        <p:nvSpPr>
          <p:cNvPr id="2970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68B184-C4E0-4180-96FE-94E567DC571B}" type="slidenum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09802"/>
            <a:ext cx="7848600" cy="4287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Simulated Annealing</a:t>
            </a:r>
          </a:p>
        </p:txBody>
      </p:sp>
      <p:sp>
        <p:nvSpPr>
          <p:cNvPr id="948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Theoretical guarantee: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Stationary distribution:</a:t>
            </a:r>
          </a:p>
          <a:p>
            <a:pPr lvl="1" eaLnBrk="1" hangingPunct="1">
              <a:lnSpc>
                <a:spcPct val="80000"/>
              </a:lnSpc>
            </a:pPr>
            <a:endParaRPr lang="en-US" sz="9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If T decreased slowly enough,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will converge to optimal state!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Is this an interesting guarantee?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Sounds like magic, but reality is reality: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The more downhill steps you need to escape a local optimum, the less likely you are to ever make them all in a row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People think hard about </a:t>
            </a:r>
            <a:r>
              <a:rPr lang="en-US" sz="2400" i="1" dirty="0"/>
              <a:t>ridge operators </a:t>
            </a:r>
            <a:r>
              <a:rPr lang="en-US" sz="2400" dirty="0"/>
              <a:t>which let you jump around the space in better ways</a:t>
            </a:r>
          </a:p>
        </p:txBody>
      </p:sp>
      <p:pic>
        <p:nvPicPr>
          <p:cNvPr id="3072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2" y="1598613"/>
            <a:ext cx="1941513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Genetic Algorithms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648200"/>
            <a:ext cx="114300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Genetic algorithms use a natural selection metaphor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Keep best N hypotheses at each step (selection) based on a fitness function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Also have </a:t>
            </a:r>
            <a:r>
              <a:rPr lang="en-US" sz="2000" dirty="0" err="1"/>
              <a:t>pairwise</a:t>
            </a:r>
            <a:r>
              <a:rPr lang="en-US" sz="2000" dirty="0"/>
              <a:t> crossover operators, with optional mutation to give variety</a:t>
            </a:r>
          </a:p>
          <a:p>
            <a:pPr lvl="3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Possibly the most misunderstood, misapplied (and even maligned) technique around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" y="1676401"/>
            <a:ext cx="8391525" cy="24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7358" y="1321658"/>
            <a:ext cx="2892079" cy="34749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2819400" y="4191000"/>
            <a:ext cx="65532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Why does crossover make sense 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When wouldn’t it make sense?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mutation be?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a good fitness function be?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2" y="1524002"/>
            <a:ext cx="7608887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7178" y="1789356"/>
            <a:ext cx="6297644" cy="480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Adversarial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76200" y="5511229"/>
            <a:ext cx="12192000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University of California, Berkeley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511753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Game Playing State-of-the-Art</a:t>
            </a:r>
          </a:p>
        </p:txBody>
      </p:sp>
      <p:sp>
        <p:nvSpPr>
          <p:cNvPr id="109875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5562600" cy="49831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900" b="1" dirty="0"/>
              <a:t>Checkers: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1950: First computer player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1959: Samuel’s self-taught program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1995: First computer world champion beat 40 year champion Marion Tinsley *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2007: Checkers solved!</a:t>
            </a:r>
          </a:p>
          <a:p>
            <a:pPr lvl="1">
              <a:lnSpc>
                <a:spcPct val="80000"/>
              </a:lnSpc>
            </a:pPr>
            <a:endParaRPr lang="en-US" sz="1200" b="1" dirty="0"/>
          </a:p>
          <a:p>
            <a:pPr eaLnBrk="1" hangingPunct="1">
              <a:lnSpc>
                <a:spcPct val="80000"/>
              </a:lnSpc>
            </a:pPr>
            <a:r>
              <a:rPr lang="en-US" sz="1900" b="1" dirty="0"/>
              <a:t>Chess: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1945-1960: </a:t>
            </a:r>
            <a:r>
              <a:rPr lang="en-US" sz="1500" dirty="0" err="1"/>
              <a:t>Zuse</a:t>
            </a:r>
            <a:r>
              <a:rPr lang="en-US" sz="1500" dirty="0"/>
              <a:t>, Wiener, Shannon, Turing, Newell &amp; Simon, McCarthy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1960-1996: gradual improvements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1997: Deep Blue defeats human champion Garry Kasparov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2024: Stockfish rating 3631 (vs 2847 for Magnus Carlsen)</a:t>
            </a:r>
          </a:p>
          <a:p>
            <a:pPr eaLnBrk="1" hangingPunct="1">
              <a:lnSpc>
                <a:spcPct val="80000"/>
              </a:lnSpc>
            </a:pPr>
            <a:r>
              <a:rPr lang="en-US" sz="1900" b="1" dirty="0"/>
              <a:t>Go:</a:t>
            </a:r>
            <a:endParaRPr lang="en-US" sz="1900" dirty="0"/>
          </a:p>
          <a:p>
            <a:pPr lvl="1">
              <a:lnSpc>
                <a:spcPct val="80000"/>
              </a:lnSpc>
            </a:pPr>
            <a:r>
              <a:rPr lang="en-US" sz="1500" dirty="0"/>
              <a:t>1968: Zobrist’s program plays legal Go, barely (b&gt;300!)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1968-2005: various ad hoc approaches tried, novice level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2005-2014: Monte Carlo tree search -&gt; strong amateur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2016-2017: AlphaGo defeats human world champions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2022: Human exploits NN weakness to defeat top Go programs</a:t>
            </a:r>
          </a:p>
          <a:p>
            <a:pPr eaLnBrk="1" hangingPunct="1">
              <a:lnSpc>
                <a:spcPct val="80000"/>
              </a:lnSpc>
            </a:pPr>
            <a:endParaRPr lang="en-US" sz="1600" b="1" dirty="0"/>
          </a:p>
          <a:p>
            <a:pPr eaLnBrk="1" hangingPunct="1">
              <a:lnSpc>
                <a:spcPct val="80000"/>
              </a:lnSpc>
            </a:pPr>
            <a:r>
              <a:rPr lang="en-US" sz="1900" b="1" dirty="0" err="1"/>
              <a:t>Pacman</a:t>
            </a:r>
            <a:endParaRPr lang="en-US" sz="1900" dirty="0"/>
          </a:p>
          <a:p>
            <a:pPr eaLnBrk="1" hangingPunct="1">
              <a:lnSpc>
                <a:spcPct val="80000"/>
              </a:lnSpc>
            </a:pPr>
            <a:endParaRPr lang="en-US" sz="19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3600" y="1360100"/>
            <a:ext cx="6248400" cy="488771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010400" y="1371600"/>
            <a:ext cx="1676400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229600" y="1371600"/>
            <a:ext cx="1676400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72600" y="1371600"/>
            <a:ext cx="1676400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746606" y="1371600"/>
            <a:ext cx="1445394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Behavior from Computation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2667000" y="1674072"/>
          <a:ext cx="6858000" cy="3736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519052" imgH="2461473" progId="MSPhotoEd.3">
                  <p:embed/>
                </p:oleObj>
              </mc:Choice>
              <mc:Fallback>
                <p:oleObj name="Photo Editor Photo" r:id="rId2" imgW="4519052" imgH="2461473" progId="MSPhotoEd.3">
                  <p:embed/>
                  <p:pic>
                    <p:nvPicPr>
                      <p:cNvPr id="10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674072"/>
                        <a:ext cx="6858000" cy="37361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ext Box 6"/>
          <p:cNvSpPr txBox="1">
            <a:spLocks noChangeArrowheads="1"/>
          </p:cNvSpPr>
          <p:nvPr/>
        </p:nvSpPr>
        <p:spPr bwMode="auto">
          <a:xfrm>
            <a:off x="8305800" y="6477000"/>
            <a:ext cx="388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mystery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(L6D1)]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Mystery </a:t>
            </a:r>
            <a:r>
              <a:rPr lang="en-US" dirty="0" err="1"/>
              <a:t>Pacman</a:t>
            </a:r>
            <a:endParaRPr lang="en-US" dirty="0"/>
          </a:p>
        </p:txBody>
      </p:sp>
      <p:pic>
        <p:nvPicPr>
          <p:cNvPr id="5" name="Mystery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0" y="1143000"/>
            <a:ext cx="841248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1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0" y="1637976"/>
            <a:ext cx="5791199" cy="367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Adversarial Games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Reminder: CSPs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7150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Domains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Constraints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Implicit (provide code to compute)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Explicit (provide a list of the legal </a:t>
            </a:r>
            <a:r>
              <a:rPr lang="en-US" sz="2000" dirty="0" err="1"/>
              <a:t>tuples</a:t>
            </a:r>
            <a:r>
              <a:rPr lang="en-US" sz="2000" dirty="0"/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Unary / Binary / N-</a:t>
            </a:r>
            <a:r>
              <a:rPr lang="en-US" sz="2000" dirty="0" err="1"/>
              <a:t>ary</a:t>
            </a:r>
            <a:endParaRPr lang="en-US" sz="2000" dirty="0"/>
          </a:p>
          <a:p>
            <a:pPr lvl="2" eaLnBrk="1" hangingPunct="1">
              <a:lnSpc>
                <a:spcPct val="80000"/>
              </a:lnSpc>
            </a:pPr>
            <a:endParaRPr lang="en-US" sz="2000" dirty="0"/>
          </a:p>
          <a:p>
            <a:pPr lvl="2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Goals: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Here: find any solution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Also: find all, find best, etc.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5124" name="Group 4"/>
          <p:cNvGrpSpPr>
            <a:grpSpLocks/>
          </p:cNvGrpSpPr>
          <p:nvPr/>
        </p:nvGrpSpPr>
        <p:grpSpPr bwMode="auto">
          <a:xfrm>
            <a:off x="7086600" y="1752600"/>
            <a:ext cx="3124200" cy="1524000"/>
            <a:chOff x="3552" y="1056"/>
            <a:chExt cx="2016" cy="1056"/>
          </a:xfrm>
        </p:grpSpPr>
        <p:grpSp>
          <p:nvGrpSpPr>
            <p:cNvPr id="5138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5148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149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Tx/>
                  <a:buNone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139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5146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147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Tx/>
                  <a:buNone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140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5144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145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Tx/>
                  <a:buNone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141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142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143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5125" name="Rectangle 17"/>
          <p:cNvSpPr>
            <a:spLocks noChangeArrowheads="1"/>
          </p:cNvSpPr>
          <p:nvPr/>
        </p:nvSpPr>
        <p:spPr bwMode="auto">
          <a:xfrm>
            <a:off x="7239000" y="28956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126" name="Rectangle 18"/>
          <p:cNvSpPr>
            <a:spLocks noChangeArrowheads="1"/>
          </p:cNvSpPr>
          <p:nvPr/>
        </p:nvSpPr>
        <p:spPr bwMode="auto">
          <a:xfrm>
            <a:off x="7543800" y="28956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127" name="Rectangle 19"/>
          <p:cNvSpPr>
            <a:spLocks noChangeArrowheads="1"/>
          </p:cNvSpPr>
          <p:nvPr/>
        </p:nvSpPr>
        <p:spPr bwMode="auto">
          <a:xfrm>
            <a:off x="7848600" y="28956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128" name="Rectangle 20"/>
          <p:cNvSpPr>
            <a:spLocks noChangeArrowheads="1"/>
          </p:cNvSpPr>
          <p:nvPr/>
        </p:nvSpPr>
        <p:spPr bwMode="auto">
          <a:xfrm>
            <a:off x="9220200" y="28956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129" name="Rectangle 21"/>
          <p:cNvSpPr>
            <a:spLocks noChangeArrowheads="1"/>
          </p:cNvSpPr>
          <p:nvPr/>
        </p:nvSpPr>
        <p:spPr bwMode="auto">
          <a:xfrm>
            <a:off x="9525000" y="28956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130" name="Rectangle 22"/>
          <p:cNvSpPr>
            <a:spLocks noChangeArrowheads="1"/>
          </p:cNvSpPr>
          <p:nvPr/>
        </p:nvSpPr>
        <p:spPr bwMode="auto">
          <a:xfrm>
            <a:off x="9829800" y="28956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131" name="Rectangle 23"/>
          <p:cNvSpPr>
            <a:spLocks noChangeArrowheads="1"/>
          </p:cNvSpPr>
          <p:nvPr/>
        </p:nvSpPr>
        <p:spPr bwMode="auto">
          <a:xfrm>
            <a:off x="8229600" y="19050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132" name="Rectangle 24"/>
          <p:cNvSpPr>
            <a:spLocks noChangeArrowheads="1"/>
          </p:cNvSpPr>
          <p:nvPr/>
        </p:nvSpPr>
        <p:spPr bwMode="auto">
          <a:xfrm>
            <a:off x="8534400" y="1905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133" name="Rectangle 25"/>
          <p:cNvSpPr>
            <a:spLocks noChangeArrowheads="1"/>
          </p:cNvSpPr>
          <p:nvPr/>
        </p:nvSpPr>
        <p:spPr bwMode="auto">
          <a:xfrm>
            <a:off x="8839200" y="1905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134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22860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5" name="Picture 2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22860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6" name="Picture 2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34400" y="31242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7019" y="4270710"/>
            <a:ext cx="4333000" cy="20058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412" y="1548776"/>
            <a:ext cx="5148607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Many different kinds of games!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Axes:</a:t>
            </a:r>
          </a:p>
          <a:p>
            <a:pPr lvl="1" eaLnBrk="1" hangingPunct="1"/>
            <a:r>
              <a:rPr lang="en-US" sz="2400" dirty="0"/>
              <a:t>Deterministic or stochastic?</a:t>
            </a:r>
          </a:p>
          <a:p>
            <a:pPr lvl="1" eaLnBrk="1" hangingPunct="1"/>
            <a:r>
              <a:rPr lang="en-US" sz="2400" dirty="0"/>
              <a:t>One, two, or more players?</a:t>
            </a:r>
          </a:p>
          <a:p>
            <a:pPr lvl="1" eaLnBrk="1" hangingPunct="1"/>
            <a:r>
              <a:rPr lang="en-US" sz="2400" dirty="0"/>
              <a:t>Zero sum?</a:t>
            </a:r>
          </a:p>
          <a:p>
            <a:pPr lvl="1" eaLnBrk="1" hangingPunct="1"/>
            <a:r>
              <a:rPr lang="en-US" sz="2400" dirty="0"/>
              <a:t>Perfect information (can you see the state)?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Want algorithms for calculating a </a:t>
            </a:r>
            <a:r>
              <a:rPr lang="en-US" sz="2800" dirty="0">
                <a:solidFill>
                  <a:srgbClr val="CC0000"/>
                </a:solidFill>
              </a:rPr>
              <a:t>strategy (policy)</a:t>
            </a:r>
            <a:r>
              <a:rPr lang="en-US" sz="2800" dirty="0"/>
              <a:t> which recommends a move from each state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Types of Games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5035" y="1396999"/>
            <a:ext cx="420701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Deterministic Games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Many possible formalizations, one is:</a:t>
            </a:r>
          </a:p>
          <a:p>
            <a:pPr lvl="1"/>
            <a:r>
              <a:rPr lang="en-US" sz="2400" dirty="0"/>
              <a:t>States: S (start at s</a:t>
            </a:r>
            <a:r>
              <a:rPr lang="en-US" sz="2400" baseline="-25000" dirty="0"/>
              <a:t>0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Players: P={1...N} (usually take turns)</a:t>
            </a:r>
          </a:p>
          <a:p>
            <a:pPr lvl="1"/>
            <a:r>
              <a:rPr lang="en-US" sz="2400" dirty="0"/>
              <a:t>Actions: A (may depend on player / state)</a:t>
            </a:r>
          </a:p>
          <a:p>
            <a:pPr lvl="1"/>
            <a:r>
              <a:rPr lang="en-US" sz="2400" dirty="0"/>
              <a:t>Transition Function: </a:t>
            </a:r>
            <a:r>
              <a:rPr lang="en-US" sz="2400" dirty="0" err="1"/>
              <a:t>SxA</a:t>
            </a:r>
            <a:r>
              <a:rPr lang="en-US" sz="2400" dirty="0"/>
              <a:t> </a:t>
            </a:r>
            <a:r>
              <a:rPr lang="en-US" sz="2400" dirty="0">
                <a:sym typeface="Symbol" pitchFamily="18" charset="2"/>
              </a:rPr>
              <a:t> S</a:t>
            </a:r>
          </a:p>
          <a:p>
            <a:pPr lvl="1"/>
            <a:r>
              <a:rPr lang="en-US" sz="2400" dirty="0">
                <a:sym typeface="Symbol" pitchFamily="18" charset="2"/>
              </a:rPr>
              <a:t>Terminal Test: S  {</a:t>
            </a:r>
            <a:r>
              <a:rPr lang="en-US" sz="2400" dirty="0" err="1">
                <a:sym typeface="Symbol" pitchFamily="18" charset="2"/>
              </a:rPr>
              <a:t>true,false</a:t>
            </a:r>
            <a:r>
              <a:rPr lang="en-US" sz="2400" dirty="0">
                <a:sym typeface="Symbol" pitchFamily="18" charset="2"/>
              </a:rPr>
              <a:t>}</a:t>
            </a:r>
          </a:p>
          <a:p>
            <a:pPr lvl="1"/>
            <a:r>
              <a:rPr lang="en-US" sz="2400" dirty="0">
                <a:sym typeface="Symbol" pitchFamily="18" charset="2"/>
              </a:rPr>
              <a:t>Terminal Utilities: </a:t>
            </a:r>
            <a:r>
              <a:rPr lang="en-US" sz="2400" dirty="0" err="1">
                <a:sym typeface="Symbol" pitchFamily="18" charset="2"/>
              </a:rPr>
              <a:t>SxP</a:t>
            </a:r>
            <a:r>
              <a:rPr lang="en-US" sz="2400" dirty="0">
                <a:sym typeface="Symbol" pitchFamily="18" charset="2"/>
              </a:rPr>
              <a:t>  R</a:t>
            </a:r>
          </a:p>
          <a:p>
            <a:endParaRPr lang="en-US" sz="2800" dirty="0"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Solution for a player is a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policy</a:t>
            </a:r>
            <a:r>
              <a:rPr lang="en-US" sz="2800" dirty="0">
                <a:sym typeface="Symbol" pitchFamily="18" charset="2"/>
              </a:rPr>
              <a:t>: S  A</a:t>
            </a:r>
            <a:endParaRPr lang="en-US" sz="2800" dirty="0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197" y="1357400"/>
            <a:ext cx="6583362" cy="267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515" y="1388558"/>
            <a:ext cx="410812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Zero-Sum Games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4191000"/>
            <a:ext cx="5715000" cy="1706564"/>
          </a:xfrm>
        </p:spPr>
        <p:txBody>
          <a:bodyPr/>
          <a:lstStyle/>
          <a:p>
            <a:r>
              <a:rPr lang="en-US" sz="2400" dirty="0"/>
              <a:t>Zero-Sum Games</a:t>
            </a:r>
          </a:p>
          <a:p>
            <a:pPr lvl="1"/>
            <a:r>
              <a:rPr lang="en-US" sz="2000" dirty="0"/>
              <a:t>Agents have opposite utilities (values on outcomes)</a:t>
            </a:r>
          </a:p>
          <a:p>
            <a:pPr lvl="1"/>
            <a:r>
              <a:rPr lang="en-US" sz="2000" dirty="0"/>
              <a:t>Lets us think of a single value that one maximizes and the other minimizes</a:t>
            </a:r>
          </a:p>
          <a:p>
            <a:pPr lvl="1"/>
            <a:r>
              <a:rPr lang="en-US" sz="2000" dirty="0"/>
              <a:t>Adversarial, pure competition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172200" y="4191000"/>
            <a:ext cx="5562600" cy="1706564"/>
          </a:xfrm>
        </p:spPr>
        <p:txBody>
          <a:bodyPr/>
          <a:lstStyle/>
          <a:p>
            <a:r>
              <a:rPr lang="en-US" sz="2400" dirty="0"/>
              <a:t>General Games</a:t>
            </a:r>
          </a:p>
          <a:p>
            <a:pPr lvl="1"/>
            <a:r>
              <a:rPr lang="en-US" sz="2000" dirty="0"/>
              <a:t>Agents have independent utilities (values on outcomes)</a:t>
            </a:r>
          </a:p>
          <a:p>
            <a:pPr lvl="1"/>
            <a:r>
              <a:rPr lang="en-US" sz="2000" dirty="0"/>
              <a:t>Cooperation, indifference, competition, and more are all possible</a:t>
            </a:r>
          </a:p>
          <a:p>
            <a:pPr lvl="1"/>
            <a:r>
              <a:rPr lang="en-US" sz="2000" dirty="0"/>
              <a:t>More later on non-zero-sum games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3291" y="1320018"/>
            <a:ext cx="5484168" cy="50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Search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Single-Agent Trees</a:t>
            </a:r>
          </a:p>
        </p:txBody>
      </p:sp>
      <p:sp>
        <p:nvSpPr>
          <p:cNvPr id="9" name="Rectangle 8"/>
          <p:cNvSpPr/>
          <p:nvPr/>
        </p:nvSpPr>
        <p:spPr>
          <a:xfrm>
            <a:off x="5257800" y="14478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5867400" y="15128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655320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rot="10800000" flipV="1">
            <a:off x="3657600" y="1905000"/>
            <a:ext cx="2362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019800" y="1905000"/>
            <a:ext cx="22860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V="1">
            <a:off x="7239000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305800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0800000" flipV="1">
            <a:off x="2590801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657601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895600" y="2362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32004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Oval 41"/>
          <p:cNvSpPr/>
          <p:nvPr/>
        </p:nvSpPr>
        <p:spPr>
          <a:xfrm>
            <a:off x="41910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543800" y="2362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84582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Oval 46"/>
          <p:cNvSpPr/>
          <p:nvPr/>
        </p:nvSpPr>
        <p:spPr>
          <a:xfrm>
            <a:off x="88392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4770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70866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Oval 49"/>
          <p:cNvSpPr/>
          <p:nvPr/>
        </p:nvSpPr>
        <p:spPr>
          <a:xfrm>
            <a:off x="77724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7630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2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99822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18288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18288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3124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1148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8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47244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Oval 58"/>
          <p:cNvSpPr/>
          <p:nvPr/>
        </p:nvSpPr>
        <p:spPr>
          <a:xfrm>
            <a:off x="5410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1828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4114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6477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9372600" y="3733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0574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743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4196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29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7056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4676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58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86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  <p:bldP spid="47" grpId="0" animBg="1"/>
      <p:bldP spid="48" grpId="0" animBg="1"/>
      <p:bldP spid="50" grpId="0" animBg="1"/>
      <p:bldP spid="51" grpId="0" animBg="1"/>
      <p:bldP spid="54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State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34400" y="14478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Non-Terminal States: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3124200" y="2362200"/>
            <a:ext cx="6324600" cy="3560121"/>
            <a:chOff x="1828800" y="1447800"/>
            <a:chExt cx="8458200" cy="4761126"/>
          </a:xfrm>
        </p:grpSpPr>
        <p:sp>
          <p:nvSpPr>
            <p:cNvPr id="41" name="Rectangle 40"/>
            <p:cNvSpPr/>
            <p:nvPr/>
          </p:nvSpPr>
          <p:spPr>
            <a:xfrm>
              <a:off x="5257800" y="14478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5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5867400" y="15128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655320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cxnSp>
          <p:nvCxnSpPr>
            <p:cNvPr id="65" name="Straight Connector 64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28956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2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>
              <a:off x="32004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Oval 72"/>
            <p:cNvSpPr/>
            <p:nvPr/>
          </p:nvSpPr>
          <p:spPr>
            <a:xfrm>
              <a:off x="41910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5438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84582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Oval 75"/>
            <p:cNvSpPr/>
            <p:nvPr/>
          </p:nvSpPr>
          <p:spPr>
            <a:xfrm>
              <a:off x="88392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477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8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70866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Oval 78"/>
            <p:cNvSpPr/>
            <p:nvPr/>
          </p:nvSpPr>
          <p:spPr>
            <a:xfrm>
              <a:off x="77724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763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99822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" name="Rectangle 81"/>
            <p:cNvSpPr/>
            <p:nvPr/>
          </p:nvSpPr>
          <p:spPr>
            <a:xfrm>
              <a:off x="1828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>
              <a:off x="18288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4" name="Oval 83"/>
            <p:cNvSpPr/>
            <p:nvPr/>
          </p:nvSpPr>
          <p:spPr>
            <a:xfrm>
              <a:off x="3124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114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6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47244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Oval 86"/>
            <p:cNvSpPr/>
            <p:nvPr/>
          </p:nvSpPr>
          <p:spPr>
            <a:xfrm>
              <a:off x="5410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8" name="Isosceles Triangle 87"/>
            <p:cNvSpPr/>
            <p:nvPr/>
          </p:nvSpPr>
          <p:spPr>
            <a:xfrm>
              <a:off x="1828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Isosceles Triangle 88"/>
            <p:cNvSpPr/>
            <p:nvPr/>
          </p:nvSpPr>
          <p:spPr>
            <a:xfrm>
              <a:off x="4114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Isosceles Triangle 89"/>
            <p:cNvSpPr/>
            <p:nvPr/>
          </p:nvSpPr>
          <p:spPr>
            <a:xfrm>
              <a:off x="64770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345975" y="3733800"/>
              <a:ext cx="5334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8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060155" y="5715000"/>
              <a:ext cx="685799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644048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353499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87887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697338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391401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581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…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867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…</a:t>
              </a: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9220200" y="563433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Terminal States:</a:t>
            </a:r>
          </a:p>
        </p:txBody>
      </p:sp>
      <p:pic>
        <p:nvPicPr>
          <p:cNvPr id="112" name="Picture 1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8610851" y="1981203"/>
            <a:ext cx="2717279" cy="457197"/>
          </a:xfrm>
          <a:prstGeom prst="rect">
            <a:avLst/>
          </a:prstGeom>
          <a:noFill/>
          <a:ln/>
          <a:effectLst/>
        </p:spPr>
      </p:pic>
      <p:pic>
        <p:nvPicPr>
          <p:cNvPr id="109" name="Picture 10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9448800" y="6172200"/>
            <a:ext cx="1574284" cy="278890"/>
          </a:xfrm>
          <a:prstGeom prst="rect">
            <a:avLst/>
          </a:prstGeom>
          <a:noFill/>
          <a:ln/>
          <a:effectLst/>
        </p:spPr>
      </p:pic>
      <p:sp>
        <p:nvSpPr>
          <p:cNvPr id="110" name="Right Arrow 109"/>
          <p:cNvSpPr/>
          <p:nvPr/>
        </p:nvSpPr>
        <p:spPr>
          <a:xfrm rot="9900000">
            <a:off x="8860469" y="2647461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 rot="14100089">
            <a:off x="8965176" y="4791553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457200" y="1389184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Value of a state: The best achievable outcome (utility) from that state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304800" y="1295400"/>
            <a:ext cx="2971800" cy="1752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01" grpId="0"/>
      <p:bldP spid="110" grpId="0" animBg="1"/>
      <p:bldP spid="111" grpId="0" animBg="1"/>
      <p:bldP spid="113" grpId="0"/>
      <p:bldP spid="1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Game Trees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14478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5410200" y="15240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12726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10800000" flipV="1">
            <a:off x="3657600" y="1905000"/>
            <a:ext cx="23622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19800" y="1905000"/>
            <a:ext cx="22860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 flipV="1">
            <a:off x="7239000" y="2819400"/>
            <a:ext cx="10668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305800" y="2819400"/>
            <a:ext cx="12192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 flipV="1">
            <a:off x="2590801" y="2819400"/>
            <a:ext cx="10668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57601" y="2819400"/>
            <a:ext cx="12192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/>
          <p:cNvSpPr/>
          <p:nvPr/>
        </p:nvSpPr>
        <p:spPr>
          <a:xfrm>
            <a:off x="1828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4114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6477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9050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-20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743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910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-18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29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532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-10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9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+4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8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6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15005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Rectangle 49"/>
          <p:cNvSpPr/>
          <p:nvPr/>
        </p:nvSpPr>
        <p:spPr>
          <a:xfrm>
            <a:off x="2743200" y="23622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2774460" y="24227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Oval 51"/>
          <p:cNvSpPr/>
          <p:nvPr/>
        </p:nvSpPr>
        <p:spPr>
          <a:xfrm>
            <a:off x="376506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4149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7391400" y="23622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8001000" y="24384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841326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10600" y="24149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Rectangle 57"/>
          <p:cNvSpPr/>
          <p:nvPr/>
        </p:nvSpPr>
        <p:spPr>
          <a:xfrm>
            <a:off x="16764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1707660" y="33371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Oval 59"/>
          <p:cNvSpPr/>
          <p:nvPr/>
        </p:nvSpPr>
        <p:spPr>
          <a:xfrm>
            <a:off x="26982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Rectangle 61"/>
          <p:cNvSpPr/>
          <p:nvPr/>
        </p:nvSpPr>
        <p:spPr>
          <a:xfrm>
            <a:off x="39624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3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3993660" y="33371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Oval 63"/>
          <p:cNvSpPr/>
          <p:nvPr/>
        </p:nvSpPr>
        <p:spPr>
          <a:xfrm>
            <a:off x="49842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5373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Rectangle 65"/>
          <p:cNvSpPr/>
          <p:nvPr/>
        </p:nvSpPr>
        <p:spPr>
          <a:xfrm>
            <a:off x="63246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7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6934200" y="33528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Oval 67"/>
          <p:cNvSpPr/>
          <p:nvPr/>
        </p:nvSpPr>
        <p:spPr>
          <a:xfrm>
            <a:off x="73464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Rectangle 69"/>
          <p:cNvSpPr/>
          <p:nvPr/>
        </p:nvSpPr>
        <p:spPr>
          <a:xfrm>
            <a:off x="86106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9220200" y="33528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Oval 71"/>
          <p:cNvSpPr/>
          <p:nvPr/>
        </p:nvSpPr>
        <p:spPr>
          <a:xfrm>
            <a:off x="96324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73573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Isosceles Triangle 73"/>
          <p:cNvSpPr/>
          <p:nvPr/>
        </p:nvSpPr>
        <p:spPr>
          <a:xfrm>
            <a:off x="8763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88392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-20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967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+8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50" grpId="0" animBg="1"/>
      <p:bldP spid="52" grpId="0" animBg="1"/>
      <p:bldP spid="54" grpId="0" animBg="1"/>
      <p:bldP spid="56" grpId="0" animBg="1"/>
      <p:bldP spid="58" grpId="0" animBg="1"/>
      <p:bldP spid="60" grpId="0" animBg="1"/>
      <p:bldP spid="62" grpId="0" animBg="1"/>
      <p:bldP spid="64" grpId="0" animBg="1"/>
      <p:bldP spid="66" grpId="0" animBg="1"/>
      <p:bldP spid="68" grpId="0" animBg="1"/>
      <p:bldP spid="70" grpId="0" animBg="1"/>
      <p:bldP spid="72" grpId="0" animBg="1"/>
      <p:bldP spid="74" grpId="0" animBg="1"/>
      <p:bldP spid="75" grpId="0"/>
      <p:bldP spid="7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Values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2743200" y="3124200"/>
            <a:ext cx="6781800" cy="2230830"/>
            <a:chOff x="1676400" y="1447800"/>
            <a:chExt cx="8763000" cy="2882533"/>
          </a:xfrm>
        </p:grpSpPr>
        <p:sp>
          <p:nvSpPr>
            <p:cNvPr id="6" name="Rectangle 5"/>
            <p:cNvSpPr/>
            <p:nvPr/>
          </p:nvSpPr>
          <p:spPr>
            <a:xfrm>
              <a:off x="5105400" y="14478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5410200" y="15240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612726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4600" y="15005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Rectangle 49"/>
            <p:cNvSpPr/>
            <p:nvPr/>
          </p:nvSpPr>
          <p:spPr>
            <a:xfrm>
              <a:off x="27432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2774460" y="24227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Oval 51"/>
            <p:cNvSpPr/>
            <p:nvPr/>
          </p:nvSpPr>
          <p:spPr>
            <a:xfrm>
              <a:off x="37650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624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Rectangle 53"/>
            <p:cNvSpPr/>
            <p:nvPr/>
          </p:nvSpPr>
          <p:spPr>
            <a:xfrm>
              <a:off x="73914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8001000" y="24384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Oval 55"/>
            <p:cNvSpPr/>
            <p:nvPr/>
          </p:nvSpPr>
          <p:spPr>
            <a:xfrm>
              <a:off x="84132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6106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Rectangle 57"/>
            <p:cNvSpPr/>
            <p:nvPr/>
          </p:nvSpPr>
          <p:spPr>
            <a:xfrm>
              <a:off x="1676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9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1707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Oval 59"/>
            <p:cNvSpPr/>
            <p:nvPr/>
          </p:nvSpPr>
          <p:spPr>
            <a:xfrm>
              <a:off x="2698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908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Rectangle 61"/>
            <p:cNvSpPr/>
            <p:nvPr/>
          </p:nvSpPr>
          <p:spPr>
            <a:xfrm>
              <a:off x="3962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3993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4984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4253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ectangle 65"/>
            <p:cNvSpPr/>
            <p:nvPr/>
          </p:nvSpPr>
          <p:spPr>
            <a:xfrm>
              <a:off x="6324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6934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Oval 67"/>
            <p:cNvSpPr/>
            <p:nvPr/>
          </p:nvSpPr>
          <p:spPr>
            <a:xfrm>
              <a:off x="7346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2390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Rectangle 69"/>
            <p:cNvSpPr/>
            <p:nvPr/>
          </p:nvSpPr>
          <p:spPr>
            <a:xfrm>
              <a:off x="8610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9220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Oval 71"/>
            <p:cNvSpPr/>
            <p:nvPr/>
          </p:nvSpPr>
          <p:spPr>
            <a:xfrm>
              <a:off x="9632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00735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" name="TextBox 76"/>
            <p:cNvSpPr txBox="1"/>
            <p:nvPr/>
          </p:nvSpPr>
          <p:spPr>
            <a:xfrm>
              <a:off x="9207357" y="3733800"/>
              <a:ext cx="838200" cy="59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+8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94816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-10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630220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-5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267164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-8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685800" y="1367135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States Under Agent’s Control: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181600" y="55626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Calibri" pitchFamily="34" charset="0"/>
              </a:rPr>
              <a:t>Terminal States:</a:t>
            </a:r>
          </a:p>
        </p:txBody>
      </p:sp>
      <p:pic>
        <p:nvPicPr>
          <p:cNvPr id="92" name="Picture 9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067083" y="1828800"/>
            <a:ext cx="2920953" cy="457112"/>
          </a:xfrm>
          <a:prstGeom prst="rect">
            <a:avLst/>
          </a:prstGeom>
          <a:noFill/>
          <a:ln/>
          <a:effectLst/>
        </p:spPr>
      </p:pic>
      <p:pic>
        <p:nvPicPr>
          <p:cNvPr id="85" name="Picture 8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512316" y="6019800"/>
            <a:ext cx="1574284" cy="278890"/>
          </a:xfrm>
          <a:prstGeom prst="rect">
            <a:avLst/>
          </a:prstGeom>
          <a:noFill/>
          <a:ln/>
          <a:effectLst/>
        </p:spPr>
      </p:pic>
      <p:sp>
        <p:nvSpPr>
          <p:cNvPr id="86" name="Right Arrow 85"/>
          <p:cNvSpPr/>
          <p:nvPr/>
        </p:nvSpPr>
        <p:spPr>
          <a:xfrm rot="1943663">
            <a:off x="4045804" y="2305478"/>
            <a:ext cx="1706429" cy="304800"/>
          </a:xfrm>
          <a:prstGeom prst="rightArrow">
            <a:avLst/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7239000" y="137160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 pitchFamily="34" charset="0"/>
              </a:rPr>
              <a:t>States Under Opponent’s Control:</a:t>
            </a:r>
          </a:p>
        </p:txBody>
      </p:sp>
      <p:pic>
        <p:nvPicPr>
          <p:cNvPr id="93" name="Picture 9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899451" y="1828800"/>
            <a:ext cx="2919874" cy="456943"/>
          </a:xfrm>
          <a:prstGeom prst="rect">
            <a:avLst/>
          </a:prstGeom>
          <a:noFill/>
          <a:ln/>
          <a:effectLst/>
        </p:spPr>
      </p:pic>
      <p:sp>
        <p:nvSpPr>
          <p:cNvPr id="90" name="Right Arrow 89"/>
          <p:cNvSpPr/>
          <p:nvPr/>
        </p:nvSpPr>
        <p:spPr>
          <a:xfrm rot="8255959">
            <a:off x="8148387" y="2949051"/>
            <a:ext cx="1406806" cy="304800"/>
          </a:xfrm>
          <a:prstGeom prst="rightArrow">
            <a:avLst/>
          </a:prstGeom>
          <a:solidFill>
            <a:srgbClr val="FF999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6" grpId="0" animBg="1"/>
      <p:bldP spid="87" grpId="0"/>
      <p:bldP spid="9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Tic-</a:t>
            </a:r>
            <a:r>
              <a:rPr lang="en-US" dirty="0" err="1"/>
              <a:t>Tac</a:t>
            </a:r>
            <a:r>
              <a:rPr lang="en-US" dirty="0"/>
              <a:t>-Toe Game Tree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050" y="1295400"/>
            <a:ext cx="7296150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265" y="1066800"/>
            <a:ext cx="1045620" cy="1033462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66" y="1981884"/>
            <a:ext cx="928884" cy="1032093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265" y="2895600"/>
            <a:ext cx="1045620" cy="1033462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66" y="3810684"/>
            <a:ext cx="928884" cy="1032093"/>
          </a:xfrm>
          <a:prstGeom prst="rect">
            <a:avLst/>
          </a:prstGeom>
          <a:noFill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100" y="3733970"/>
            <a:ext cx="4419600" cy="216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Adversarial Search (</a:t>
            </a:r>
            <a:r>
              <a:rPr lang="en-US" dirty="0" err="1"/>
              <a:t>Minimax</a:t>
            </a:r>
            <a:r>
              <a:rPr lang="en-US" dirty="0"/>
              <a:t>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47800"/>
            <a:ext cx="5486400" cy="4525963"/>
          </a:xfrm>
        </p:spPr>
        <p:txBody>
          <a:bodyPr/>
          <a:lstStyle/>
          <a:p>
            <a:pPr eaLnBrk="1" hangingPunct="1"/>
            <a:r>
              <a:rPr lang="en-US" sz="2200" dirty="0"/>
              <a:t>Deterministic, zero-sum games:</a:t>
            </a:r>
          </a:p>
          <a:p>
            <a:pPr lvl="1" eaLnBrk="1" hangingPunct="1"/>
            <a:r>
              <a:rPr lang="en-US" sz="2200" dirty="0"/>
              <a:t>Tic-tac-toe, chess, checkers</a:t>
            </a:r>
          </a:p>
          <a:p>
            <a:pPr lvl="1" eaLnBrk="1" hangingPunct="1"/>
            <a:r>
              <a:rPr lang="en-US" sz="2200" dirty="0"/>
              <a:t>One player maximizes result</a:t>
            </a:r>
          </a:p>
          <a:p>
            <a:pPr lvl="1" eaLnBrk="1" hangingPunct="1"/>
            <a:r>
              <a:rPr lang="en-US" sz="2200" dirty="0"/>
              <a:t>The other minimizes result</a:t>
            </a:r>
          </a:p>
          <a:p>
            <a:pPr lvl="1" eaLnBrk="1" hangingPunct="1"/>
            <a:endParaRPr lang="en-US" sz="2200" dirty="0"/>
          </a:p>
          <a:p>
            <a:pPr eaLnBrk="1" hangingPunct="1"/>
            <a:r>
              <a:rPr lang="en-US" sz="2200" dirty="0" err="1"/>
              <a:t>Minimax</a:t>
            </a:r>
            <a:r>
              <a:rPr lang="en-US" sz="2200" dirty="0"/>
              <a:t> search:</a:t>
            </a:r>
          </a:p>
          <a:p>
            <a:pPr lvl="1" eaLnBrk="1" hangingPunct="1"/>
            <a:r>
              <a:rPr lang="en-US" sz="2200" dirty="0"/>
              <a:t>A state-space search tree</a:t>
            </a:r>
          </a:p>
          <a:p>
            <a:pPr lvl="1" eaLnBrk="1" hangingPunct="1"/>
            <a:r>
              <a:rPr lang="en-US" sz="2200" dirty="0"/>
              <a:t>Players alternate turns</a:t>
            </a:r>
          </a:p>
          <a:p>
            <a:pPr lvl="1" eaLnBrk="1" hangingPunct="1"/>
            <a:r>
              <a:rPr lang="en-US" sz="2200" dirty="0"/>
              <a:t>Compute each node’s </a:t>
            </a:r>
            <a:r>
              <a:rPr lang="en-US" sz="2200" dirty="0" err="1">
                <a:solidFill>
                  <a:srgbClr val="CC0000"/>
                </a:solidFill>
              </a:rPr>
              <a:t>minimax</a:t>
            </a:r>
            <a:r>
              <a:rPr lang="en-US" sz="2200" dirty="0">
                <a:solidFill>
                  <a:srgbClr val="CC0000"/>
                </a:solidFill>
              </a:rPr>
              <a:t> value: </a:t>
            </a:r>
            <a:r>
              <a:rPr lang="en-US" sz="2200" dirty="0"/>
              <a:t>the best achievable utility against a rational (optimal) adversary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8763000" y="2325687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 rot="10800000">
            <a:off x="8001000" y="3316287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auto">
          <a:xfrm rot="10800000">
            <a:off x="9525000" y="3316287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76200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8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83058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2</a:t>
            </a: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91440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99060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6</a:t>
            </a:r>
          </a:p>
        </p:txBody>
      </p:sp>
      <p:cxnSp>
        <p:nvCxnSpPr>
          <p:cNvPr id="12299" name="AutoShape 11"/>
          <p:cNvCxnSpPr>
            <a:cxnSpLocks noChangeShapeType="1"/>
            <a:stCxn id="12292" idx="3"/>
            <a:endCxn id="12293" idx="3"/>
          </p:cNvCxnSpPr>
          <p:nvPr/>
        </p:nvCxnSpPr>
        <p:spPr bwMode="auto">
          <a:xfrm flipH="1">
            <a:off x="8191500" y="2630487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0" name="AutoShape 12"/>
          <p:cNvCxnSpPr>
            <a:cxnSpLocks noChangeShapeType="1"/>
            <a:stCxn id="12292" idx="3"/>
            <a:endCxn id="12294" idx="3"/>
          </p:cNvCxnSpPr>
          <p:nvPr/>
        </p:nvCxnSpPr>
        <p:spPr bwMode="auto">
          <a:xfrm>
            <a:off x="8953500" y="2630487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1" name="AutoShape 13"/>
          <p:cNvCxnSpPr>
            <a:cxnSpLocks noChangeShapeType="1"/>
            <a:stCxn id="12293" idx="0"/>
            <a:endCxn id="12295" idx="0"/>
          </p:cNvCxnSpPr>
          <p:nvPr/>
        </p:nvCxnSpPr>
        <p:spPr bwMode="auto">
          <a:xfrm flipH="1">
            <a:off x="7810500" y="3621087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2" name="AutoShape 14"/>
          <p:cNvCxnSpPr>
            <a:cxnSpLocks noChangeShapeType="1"/>
            <a:stCxn id="12293" idx="0"/>
            <a:endCxn id="12296" idx="0"/>
          </p:cNvCxnSpPr>
          <p:nvPr/>
        </p:nvCxnSpPr>
        <p:spPr bwMode="auto">
          <a:xfrm>
            <a:off x="8191500" y="3621087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3" name="AutoShape 15"/>
          <p:cNvCxnSpPr>
            <a:cxnSpLocks noChangeShapeType="1"/>
            <a:stCxn id="12294" idx="0"/>
            <a:endCxn id="12297" idx="0"/>
          </p:cNvCxnSpPr>
          <p:nvPr/>
        </p:nvCxnSpPr>
        <p:spPr bwMode="auto">
          <a:xfrm flipH="1">
            <a:off x="9334500" y="3621087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4" name="AutoShape 16"/>
          <p:cNvCxnSpPr>
            <a:cxnSpLocks noChangeShapeType="1"/>
            <a:stCxn id="12294" idx="0"/>
            <a:endCxn id="12298" idx="0"/>
          </p:cNvCxnSpPr>
          <p:nvPr/>
        </p:nvCxnSpPr>
        <p:spPr bwMode="auto">
          <a:xfrm>
            <a:off x="9715500" y="3621087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305" name="Text Box 17"/>
          <p:cNvSpPr txBox="1">
            <a:spLocks noChangeArrowheads="1"/>
          </p:cNvSpPr>
          <p:nvPr/>
        </p:nvSpPr>
        <p:spPr bwMode="auto">
          <a:xfrm>
            <a:off x="9166225" y="2325687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2306" name="Text Box 18"/>
          <p:cNvSpPr txBox="1">
            <a:spLocks noChangeArrowheads="1"/>
          </p:cNvSpPr>
          <p:nvPr/>
        </p:nvSpPr>
        <p:spPr bwMode="auto">
          <a:xfrm>
            <a:off x="9982200" y="3240087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8040688" y="3255962"/>
            <a:ext cx="1846262" cy="381000"/>
            <a:chOff x="6059424" y="3215640"/>
            <a:chExt cx="1846050" cy="381000"/>
          </a:xfrm>
        </p:grpSpPr>
        <p:sp>
          <p:nvSpPr>
            <p:cNvPr id="12316" name="TextBox 19"/>
            <p:cNvSpPr txBox="1">
              <a:spLocks noChangeArrowheads="1"/>
            </p:cNvSpPr>
            <p:nvPr/>
          </p:nvSpPr>
          <p:spPr bwMode="auto">
            <a:xfrm>
              <a:off x="6059424" y="322730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2317" name="TextBox 20"/>
            <p:cNvSpPr txBox="1">
              <a:spLocks noChangeArrowheads="1"/>
            </p:cNvSpPr>
            <p:nvPr/>
          </p:nvSpPr>
          <p:spPr bwMode="auto">
            <a:xfrm>
              <a:off x="7592568" y="321564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5</a:t>
              </a:r>
            </a:p>
          </p:txBody>
        </p:sp>
      </p:grp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8799513" y="2349500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5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7467600" y="4383086"/>
            <a:ext cx="3048000" cy="1484313"/>
            <a:chOff x="5486400" y="4343400"/>
            <a:chExt cx="3048000" cy="1484543"/>
          </a:xfrm>
        </p:grpSpPr>
        <p:sp>
          <p:nvSpPr>
            <p:cNvPr id="23" name="Rounded Rectangle 22"/>
            <p:cNvSpPr/>
            <p:nvPr/>
          </p:nvSpPr>
          <p:spPr>
            <a:xfrm>
              <a:off x="5486400" y="4343400"/>
              <a:ext cx="3048000" cy="762118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 pitchFamily="34" charset="0"/>
              </a:endParaRPr>
            </a:p>
          </p:txBody>
        </p:sp>
        <p:sp>
          <p:nvSpPr>
            <p:cNvPr id="12315" name="Text Box 17"/>
            <p:cNvSpPr txBox="1">
              <a:spLocks noChangeArrowheads="1"/>
            </p:cNvSpPr>
            <p:nvPr/>
          </p:nvSpPr>
          <p:spPr bwMode="auto">
            <a:xfrm>
              <a:off x="5486400" y="5181612"/>
              <a:ext cx="3048000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>
                  <a:latin typeface="Calibri" pitchFamily="34" charset="0"/>
                </a:rPr>
                <a:t>Terminal values:</a:t>
              </a:r>
              <a:br>
                <a:rPr lang="en-US" b="1" dirty="0">
                  <a:latin typeface="Calibri" pitchFamily="34" charset="0"/>
                </a:rPr>
              </a:br>
              <a:r>
                <a:rPr lang="en-US" b="1" dirty="0">
                  <a:latin typeface="Calibri" pitchFamily="34" charset="0"/>
                </a:rPr>
                <a:t>part of the game 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7467600" y="1447800"/>
            <a:ext cx="3124200" cy="2362200"/>
            <a:chOff x="5334000" y="2855913"/>
            <a:chExt cx="3124200" cy="2362200"/>
          </a:xfrm>
        </p:grpSpPr>
        <p:sp>
          <p:nvSpPr>
            <p:cNvPr id="29" name="Rounded Rectangle 28"/>
            <p:cNvSpPr/>
            <p:nvPr/>
          </p:nvSpPr>
          <p:spPr>
            <a:xfrm>
              <a:off x="5334000" y="3541713"/>
              <a:ext cx="3124200" cy="1676400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 pitchFamily="34" charset="0"/>
              </a:endParaRPr>
            </a:p>
          </p:txBody>
        </p:sp>
        <p:sp>
          <p:nvSpPr>
            <p:cNvPr id="12313" name="Text Box 17"/>
            <p:cNvSpPr txBox="1">
              <a:spLocks noChangeArrowheads="1"/>
            </p:cNvSpPr>
            <p:nvPr/>
          </p:nvSpPr>
          <p:spPr bwMode="auto">
            <a:xfrm>
              <a:off x="5334000" y="2855913"/>
              <a:ext cx="3124200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err="1">
                  <a:latin typeface="Calibri" pitchFamily="34" charset="0"/>
                </a:rPr>
                <a:t>Minimax</a:t>
              </a:r>
              <a:r>
                <a:rPr lang="en-US" b="1" dirty="0">
                  <a:latin typeface="Calibri" pitchFamily="34" charset="0"/>
                </a:rPr>
                <a:t> values:</a:t>
              </a:r>
              <a:br>
                <a:rPr lang="en-US" b="1" dirty="0">
                  <a:latin typeface="Calibri" pitchFamily="34" charset="0"/>
                </a:rPr>
              </a:br>
              <a:r>
                <a:rPr lang="en-US" b="1" dirty="0">
                  <a:latin typeface="Calibri" pitchFamily="34" charset="0"/>
                </a:rPr>
                <a:t>computed recursively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6149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6002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71450" y="1981200"/>
            <a:ext cx="5257800" cy="2133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724649" y="1981200"/>
            <a:ext cx="5248276" cy="21336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Implementation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00850" y="2133600"/>
            <a:ext cx="5562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noProof="0" dirty="0">
                <a:latin typeface="Calibri" pitchFamily="34" charset="0"/>
              </a:rPr>
              <a:t>v = min(v,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</a:rPr>
              <a:t>max-value(successor)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47650" y="18288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max(v,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min-value(successor)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4" name="Left-Right Arrow 13"/>
          <p:cNvSpPr/>
          <p:nvPr/>
        </p:nvSpPr>
        <p:spPr>
          <a:xfrm>
            <a:off x="5581650" y="2743200"/>
            <a:ext cx="990600" cy="68580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85850" y="4343400"/>
            <a:ext cx="3407872" cy="533312"/>
          </a:xfrm>
          <a:prstGeom prst="rect">
            <a:avLst/>
          </a:prstGeom>
          <a:noFill/>
          <a:ln/>
          <a:effectLst/>
        </p:spPr>
      </p:pic>
      <p:pic>
        <p:nvPicPr>
          <p:cNvPr id="20" name="Picture 1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639050" y="4343400"/>
            <a:ext cx="3406613" cy="53311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BD92DE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2098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2098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371600"/>
            <a:ext cx="7620000" cy="2057400"/>
          </a:xfrm>
          <a:prstGeom prst="roundRect">
            <a:avLst/>
          </a:prstGeom>
          <a:solidFill>
            <a:srgbClr val="C39BE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Implementation (Dispatch)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3716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70C0"/>
                </a:solidFill>
              </a:rPr>
              <a:t>MAX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C00000"/>
                </a:solidFill>
              </a:rPr>
              <a:t>MIN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C00000"/>
                </a:solidFill>
              </a:rPr>
              <a:t>min-value(state)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= min(v,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= max(v,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Minimax Example</a:t>
            </a: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14382" name="AutoShape 13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3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14380" name="AutoShape 17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763586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1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1437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1437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14374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5" name="AutoShape 7"/>
            <p:cNvCxnSpPr>
              <a:cxnSpLocks noChangeShapeType="1"/>
              <a:stCxn id="14339" idx="3"/>
              <a:endCxn id="14374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14374" idx="0"/>
          </p:cNvCxnSpPr>
          <p:nvPr/>
        </p:nvCxnSpPr>
        <p:spPr bwMode="auto">
          <a:xfrm flipH="1">
            <a:off x="1883835" y="3765553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14339" idx="3"/>
          </p:cNvCxnSpPr>
          <p:nvPr/>
        </p:nvCxnSpPr>
        <p:spPr bwMode="auto">
          <a:xfrm rot="16200000" flipH="1">
            <a:off x="6212417" y="2250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14374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3"/>
            <a:ext cx="508000" cy="1235075"/>
            <a:chOff x="4270375" y="2514600"/>
            <a:chExt cx="381000" cy="1235075"/>
          </a:xfrm>
        </p:grpSpPr>
        <p:sp>
          <p:nvSpPr>
            <p:cNvPr id="14372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3" name="AutoShape 21"/>
            <p:cNvCxnSpPr>
              <a:cxnSpLocks noChangeShapeType="1"/>
              <a:stCxn id="14339" idx="3"/>
              <a:endCxn id="14372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5"/>
            <a:ext cx="1524000" cy="1190625"/>
            <a:chOff x="3505200" y="3762375"/>
            <a:chExt cx="1142999" cy="1190625"/>
          </a:xfrm>
        </p:grpSpPr>
        <p:cxnSp>
          <p:nvCxnSpPr>
            <p:cNvPr id="14368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9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4370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7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1998" cy="1250950"/>
            <a:chOff x="4460876" y="2514600"/>
            <a:chExt cx="2476499" cy="1250950"/>
          </a:xfrm>
        </p:grpSpPr>
        <p:sp>
          <p:nvSpPr>
            <p:cNvPr id="14366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67" name="AutoShape 27"/>
            <p:cNvCxnSpPr>
              <a:cxnSpLocks noChangeShapeType="1"/>
              <a:stCxn id="14339" idx="3"/>
              <a:endCxn id="1436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5"/>
            <a:ext cx="1524000" cy="1190625"/>
            <a:chOff x="5791200" y="3762375"/>
            <a:chExt cx="1142999" cy="1190625"/>
          </a:xfrm>
        </p:grpSpPr>
        <p:cxnSp>
          <p:nvCxnSpPr>
            <p:cNvPr id="14362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3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14364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65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5689600" y="3765550"/>
            <a:ext cx="508000" cy="1187450"/>
            <a:chOff x="6553200" y="3765550"/>
            <a:chExt cx="381000" cy="1187450"/>
          </a:xfrm>
        </p:grpSpPr>
        <p:cxnSp>
          <p:nvCxnSpPr>
            <p:cNvPr id="14360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1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5945717" y="3765550"/>
            <a:ext cx="1267883" cy="1187450"/>
            <a:chOff x="6745288" y="3765550"/>
            <a:chExt cx="950912" cy="1187450"/>
          </a:xfrm>
        </p:grpSpPr>
        <p:cxnSp>
          <p:nvCxnSpPr>
            <p:cNvPr id="14358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59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97822" y="1888303"/>
            <a:ext cx="3579027" cy="139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071" y="1536553"/>
            <a:ext cx="367472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Minimax Properties</a:t>
            </a:r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5257800"/>
            <a:ext cx="7366000" cy="68580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None/>
            </a:pPr>
            <a:r>
              <a:rPr lang="en-US" sz="2800" dirty="0"/>
              <a:t>Optimal against a perfect player.  Otherwise?</a:t>
            </a:r>
          </a:p>
          <a:p>
            <a:pPr algn="ctr" eaLnBrk="1" hangingPunct="1">
              <a:lnSpc>
                <a:spcPct val="90000"/>
              </a:lnSpc>
            </a:pPr>
            <a:endParaRPr lang="en-US" sz="2800" dirty="0"/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57912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5029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6553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4648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53340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6172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5219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981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4838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5219700" y="33528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6362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6743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6194425" y="2057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7010400" y="2971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sp>
        <p:nvSpPr>
          <p:cNvPr id="16403" name="Text Box 20"/>
          <p:cNvSpPr txBox="1">
            <a:spLocks noChangeArrowheads="1"/>
          </p:cNvSpPr>
          <p:nvPr/>
        </p:nvSpPr>
        <p:spPr bwMode="auto">
          <a:xfrm>
            <a:off x="7010400" y="6477000"/>
            <a:ext cx="5181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min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vs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exp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(L6D2, L6D3)]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0025" y="1470461"/>
            <a:ext cx="4918972" cy="454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519236"/>
            <a:ext cx="5918200" cy="4729164"/>
          </a:xfrm>
        </p:spPr>
        <p:txBody>
          <a:bodyPr/>
          <a:lstStyle/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800" dirty="0">
                <a:solidFill>
                  <a:srgbClr val="333399"/>
                </a:solidFill>
              </a:rPr>
              <a:t>How efficient is </a:t>
            </a:r>
            <a:r>
              <a:rPr lang="en-US" sz="2800" dirty="0" err="1">
                <a:solidFill>
                  <a:srgbClr val="333399"/>
                </a:solidFill>
              </a:rPr>
              <a:t>minimax</a:t>
            </a:r>
            <a:r>
              <a:rPr lang="en-US" sz="2800" dirty="0">
                <a:solidFill>
                  <a:srgbClr val="333399"/>
                </a:solidFill>
              </a:rPr>
              <a:t>?</a:t>
            </a:r>
          </a:p>
          <a:p>
            <a:pPr lvl="1">
              <a:lnSpc>
                <a:spcPct val="90000"/>
              </a:lnSpc>
              <a:buClr>
                <a:srgbClr val="333399"/>
              </a:buClr>
            </a:pPr>
            <a:r>
              <a:rPr lang="en-US" sz="2400" dirty="0"/>
              <a:t>Just like (exhaustive) DFS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Time: O(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+mn-cs"/>
              </a:rPr>
              <a:t>b</a:t>
            </a:r>
            <a:r>
              <a:rPr lang="en-US" sz="2400" baseline="30000" dirty="0" err="1">
                <a:solidFill>
                  <a:srgbClr val="000000"/>
                </a:solidFill>
                <a:ea typeface="+mn-ea"/>
                <a:cs typeface="+mn-cs"/>
              </a:rPr>
              <a:t>m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Space: O(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+mn-cs"/>
              </a:rPr>
              <a:t>bm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endParaRPr lang="en-US" sz="2800" dirty="0">
              <a:solidFill>
                <a:srgbClr val="333399"/>
              </a:solidFill>
            </a:endParaRP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800" dirty="0">
                <a:solidFill>
                  <a:srgbClr val="333399"/>
                </a:solidFill>
              </a:rPr>
              <a:t>Example: For </a:t>
            </a:r>
            <a:r>
              <a:rPr lang="en-US" sz="2800" kern="1200" dirty="0">
                <a:solidFill>
                  <a:srgbClr val="333399"/>
                </a:solidFill>
              </a:rPr>
              <a:t>chess, b </a:t>
            </a:r>
            <a:r>
              <a:rPr lang="en-US" sz="2800" kern="1200" dirty="0">
                <a:solidFill>
                  <a:srgbClr val="333399"/>
                </a:solidFill>
                <a:sym typeface="Symbol" pitchFamily="18" charset="2"/>
              </a:rPr>
              <a:t> 35, m  100</a:t>
            </a:r>
            <a:endParaRPr lang="en-US" sz="2800" dirty="0">
              <a:solidFill>
                <a:srgbClr val="333399"/>
              </a:solidFill>
            </a:endParaRP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Exact solution is completely infeasible</a:t>
            </a: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But, do we need to explore the whole tree?</a:t>
            </a:r>
          </a:p>
          <a:p>
            <a:endParaRPr lang="en-US" sz="40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Min vs. </a:t>
            </a:r>
            <a:r>
              <a:rPr lang="en-US" dirty="0" err="1"/>
              <a:t>Exp</a:t>
            </a:r>
            <a:r>
              <a:rPr lang="en-US" dirty="0"/>
              <a:t> (Min)</a:t>
            </a:r>
          </a:p>
        </p:txBody>
      </p:sp>
      <p:pic>
        <p:nvPicPr>
          <p:cNvPr id="5" name="Min vs Exp (min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9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Min vs. </a:t>
            </a:r>
            <a:r>
              <a:rPr lang="en-US" dirty="0" err="1"/>
              <a:t>Exp</a:t>
            </a:r>
            <a:r>
              <a:rPr lang="en-US" dirty="0"/>
              <a:t> (</a:t>
            </a:r>
            <a:r>
              <a:rPr lang="en-US" dirty="0" err="1"/>
              <a:t>Exp</a:t>
            </a:r>
            <a:r>
              <a:rPr lang="en-US" dirty="0"/>
              <a:t>)</a:t>
            </a:r>
          </a:p>
        </p:txBody>
      </p:sp>
      <p:pic>
        <p:nvPicPr>
          <p:cNvPr id="3" name="Min vs Exp (exp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948" y="1382713"/>
            <a:ext cx="7656142" cy="469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Resource Limits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086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Problem: In realistic games, cannot search to leaves!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Solution: Depth-limited search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Instead, search only to a limited depth in the tree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Replace terminal utilities with an evaluation function for non-terminal positions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Example: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Suppose we have 100 seconds, can explore 10K nodes / 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So can check 1M nodes per move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- reaches about depth 8 – decent chess program</a:t>
            </a:r>
          </a:p>
          <a:p>
            <a:pPr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Guarantee of optimal play is gone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More plies makes a BIG difference</a:t>
            </a:r>
          </a:p>
          <a:p>
            <a:pPr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Use iterative deepening for an anytime algorithm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solidFill>
                <a:srgbClr val="CC0000"/>
              </a:solidFill>
            </a:endParaRPr>
          </a:p>
        </p:txBody>
      </p:sp>
      <p:sp>
        <p:nvSpPr>
          <p:cNvPr id="17412" name="AutoShape 22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7413" name="AutoShape 23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14" name="AutoShape 24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7415" name="AutoShape 25"/>
          <p:cNvCxnSpPr>
            <a:cxnSpLocks noChangeShapeType="1"/>
            <a:stCxn id="17412" idx="3"/>
            <a:endCxn id="17413" idx="3"/>
          </p:cNvCxnSpPr>
          <p:nvPr/>
        </p:nvCxnSpPr>
        <p:spPr bwMode="auto">
          <a:xfrm flipH="1">
            <a:off x="86487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6" name="AutoShape 26"/>
          <p:cNvCxnSpPr>
            <a:cxnSpLocks noChangeShapeType="1"/>
            <a:stCxn id="17412" idx="3"/>
            <a:endCxn id="17414" idx="3"/>
          </p:cNvCxnSpPr>
          <p:nvPr/>
        </p:nvCxnSpPr>
        <p:spPr bwMode="auto">
          <a:xfrm>
            <a:off x="94869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7" name="AutoShape 27"/>
          <p:cNvCxnSpPr>
            <a:cxnSpLocks noChangeShapeType="1"/>
            <a:stCxn id="17413" idx="0"/>
            <a:endCxn id="1085499" idx="0"/>
          </p:cNvCxnSpPr>
          <p:nvPr/>
        </p:nvCxnSpPr>
        <p:spPr bwMode="auto">
          <a:xfrm flipH="1">
            <a:off x="83058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8" name="AutoShape 28"/>
          <p:cNvCxnSpPr>
            <a:cxnSpLocks noChangeShapeType="1"/>
            <a:stCxn id="17413" idx="0"/>
            <a:endCxn id="1085500" idx="0"/>
          </p:cNvCxnSpPr>
          <p:nvPr/>
        </p:nvCxnSpPr>
        <p:spPr bwMode="auto">
          <a:xfrm>
            <a:off x="86487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9" name="AutoShape 29"/>
          <p:cNvCxnSpPr>
            <a:cxnSpLocks noChangeShapeType="1"/>
            <a:stCxn id="17424" idx="3"/>
            <a:endCxn id="17427" idx="0"/>
          </p:cNvCxnSpPr>
          <p:nvPr/>
        </p:nvCxnSpPr>
        <p:spPr bwMode="auto">
          <a:xfrm flipH="1">
            <a:off x="103251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20" name="AutoShape 30"/>
          <p:cNvCxnSpPr>
            <a:cxnSpLocks noChangeShapeType="1"/>
            <a:stCxn id="17424" idx="3"/>
            <a:endCxn id="17428" idx="0"/>
          </p:cNvCxnSpPr>
          <p:nvPr/>
        </p:nvCxnSpPr>
        <p:spPr bwMode="auto">
          <a:xfrm>
            <a:off x="106299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21" name="AutoShape 31"/>
          <p:cNvSpPr>
            <a:spLocks noChangeArrowheads="1"/>
          </p:cNvSpPr>
          <p:nvPr/>
        </p:nvSpPr>
        <p:spPr bwMode="auto">
          <a:xfrm>
            <a:off x="8153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2" name="AutoShape 32"/>
          <p:cNvSpPr>
            <a:spLocks noChangeArrowheads="1"/>
          </p:cNvSpPr>
          <p:nvPr/>
        </p:nvSpPr>
        <p:spPr bwMode="auto">
          <a:xfrm>
            <a:off x="8763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3" name="AutoShape 33"/>
          <p:cNvSpPr>
            <a:spLocks noChangeArrowheads="1"/>
          </p:cNvSpPr>
          <p:nvPr/>
        </p:nvSpPr>
        <p:spPr bwMode="auto">
          <a:xfrm>
            <a:off x="98298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4" name="AutoShape 34"/>
          <p:cNvSpPr>
            <a:spLocks noChangeArrowheads="1"/>
          </p:cNvSpPr>
          <p:nvPr/>
        </p:nvSpPr>
        <p:spPr bwMode="auto">
          <a:xfrm>
            <a:off x="10439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5" name="AutoShape 35"/>
          <p:cNvSpPr>
            <a:spLocks noChangeArrowheads="1"/>
          </p:cNvSpPr>
          <p:nvPr/>
        </p:nvSpPr>
        <p:spPr bwMode="auto">
          <a:xfrm>
            <a:off x="8458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6" name="AutoShape 36"/>
          <p:cNvSpPr>
            <a:spLocks noChangeArrowheads="1"/>
          </p:cNvSpPr>
          <p:nvPr/>
        </p:nvSpPr>
        <p:spPr bwMode="auto">
          <a:xfrm>
            <a:off x="84582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AutoShape 37"/>
          <p:cNvSpPr>
            <a:spLocks noChangeArrowheads="1"/>
          </p:cNvSpPr>
          <p:nvPr/>
        </p:nvSpPr>
        <p:spPr bwMode="auto">
          <a:xfrm>
            <a:off x="101346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8" name="AutoShape 38"/>
          <p:cNvSpPr>
            <a:spLocks noChangeArrowheads="1"/>
          </p:cNvSpPr>
          <p:nvPr/>
        </p:nvSpPr>
        <p:spPr bwMode="auto">
          <a:xfrm>
            <a:off x="10744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9" name="AutoShape 39"/>
          <p:cNvSpPr>
            <a:spLocks noChangeArrowheads="1"/>
          </p:cNvSpPr>
          <p:nvPr/>
        </p:nvSpPr>
        <p:spPr bwMode="auto">
          <a:xfrm>
            <a:off x="81534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AutoShape 40"/>
          <p:cNvSpPr>
            <a:spLocks noChangeArrowheads="1"/>
          </p:cNvSpPr>
          <p:nvPr/>
        </p:nvSpPr>
        <p:spPr bwMode="auto">
          <a:xfrm>
            <a:off x="87630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1" name="AutoShape 41"/>
          <p:cNvCxnSpPr>
            <a:cxnSpLocks noChangeShapeType="1"/>
            <a:stCxn id="17414" idx="0"/>
            <a:endCxn id="17423" idx="0"/>
          </p:cNvCxnSpPr>
          <p:nvPr/>
        </p:nvCxnSpPr>
        <p:spPr bwMode="auto">
          <a:xfrm flipH="1">
            <a:off x="100203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2" name="AutoShape 42"/>
          <p:cNvCxnSpPr>
            <a:cxnSpLocks noChangeShapeType="1"/>
            <a:stCxn id="17414" idx="0"/>
            <a:endCxn id="17424" idx="0"/>
          </p:cNvCxnSpPr>
          <p:nvPr/>
        </p:nvCxnSpPr>
        <p:spPr bwMode="auto">
          <a:xfrm>
            <a:off x="103251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3" name="AutoShape 43"/>
          <p:cNvCxnSpPr>
            <a:cxnSpLocks noChangeShapeType="1"/>
            <a:stCxn id="17422" idx="3"/>
            <a:endCxn id="17425" idx="0"/>
          </p:cNvCxnSpPr>
          <p:nvPr/>
        </p:nvCxnSpPr>
        <p:spPr bwMode="auto">
          <a:xfrm flipH="1">
            <a:off x="86487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4" name="AutoShape 44"/>
          <p:cNvSpPr>
            <a:spLocks noChangeArrowheads="1"/>
          </p:cNvSpPr>
          <p:nvPr/>
        </p:nvSpPr>
        <p:spPr bwMode="auto">
          <a:xfrm>
            <a:off x="90678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5" name="AutoShape 45"/>
          <p:cNvCxnSpPr>
            <a:cxnSpLocks noChangeShapeType="1"/>
            <a:stCxn id="17425" idx="3"/>
            <a:endCxn id="17429" idx="0"/>
          </p:cNvCxnSpPr>
          <p:nvPr/>
        </p:nvCxnSpPr>
        <p:spPr bwMode="auto">
          <a:xfrm flipH="1">
            <a:off x="83439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6" name="AutoShape 46"/>
          <p:cNvCxnSpPr>
            <a:cxnSpLocks noChangeShapeType="1"/>
            <a:stCxn id="17425" idx="3"/>
            <a:endCxn id="17430" idx="0"/>
          </p:cNvCxnSpPr>
          <p:nvPr/>
        </p:nvCxnSpPr>
        <p:spPr bwMode="auto">
          <a:xfrm>
            <a:off x="86487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7" name="AutoShape 47"/>
          <p:cNvCxnSpPr>
            <a:cxnSpLocks noChangeShapeType="1"/>
            <a:stCxn id="17430" idx="3"/>
            <a:endCxn id="17426" idx="0"/>
          </p:cNvCxnSpPr>
          <p:nvPr/>
        </p:nvCxnSpPr>
        <p:spPr bwMode="auto">
          <a:xfrm flipH="1">
            <a:off x="86487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8" name="AutoShape 48"/>
          <p:cNvCxnSpPr>
            <a:cxnSpLocks noChangeShapeType="1"/>
            <a:stCxn id="17430" idx="3"/>
            <a:endCxn id="17434" idx="0"/>
          </p:cNvCxnSpPr>
          <p:nvPr/>
        </p:nvCxnSpPr>
        <p:spPr bwMode="auto">
          <a:xfrm>
            <a:off x="89535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9" name="Rectangle 49"/>
          <p:cNvSpPr>
            <a:spLocks noChangeArrowheads="1"/>
          </p:cNvSpPr>
          <p:nvPr/>
        </p:nvSpPr>
        <p:spPr bwMode="auto">
          <a:xfrm>
            <a:off x="7924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0" name="Rectangle 50"/>
          <p:cNvSpPr>
            <a:spLocks noChangeArrowheads="1"/>
          </p:cNvSpPr>
          <p:nvPr/>
        </p:nvSpPr>
        <p:spPr bwMode="auto">
          <a:xfrm>
            <a:off x="87630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1" name="Rectangle 51"/>
          <p:cNvSpPr>
            <a:spLocks noChangeArrowheads="1"/>
          </p:cNvSpPr>
          <p:nvPr/>
        </p:nvSpPr>
        <p:spPr bwMode="auto">
          <a:xfrm>
            <a:off x="97536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2" name="Rectangle 52"/>
          <p:cNvSpPr>
            <a:spLocks noChangeArrowheads="1"/>
          </p:cNvSpPr>
          <p:nvPr/>
        </p:nvSpPr>
        <p:spPr bwMode="auto">
          <a:xfrm>
            <a:off x="10591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3" name="Freeform 53"/>
          <p:cNvSpPr>
            <a:spLocks/>
          </p:cNvSpPr>
          <p:nvPr/>
        </p:nvSpPr>
        <p:spPr bwMode="auto">
          <a:xfrm>
            <a:off x="8102600" y="4114800"/>
            <a:ext cx="508000" cy="1676400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Freeform 54"/>
          <p:cNvSpPr>
            <a:spLocks/>
          </p:cNvSpPr>
          <p:nvPr/>
        </p:nvSpPr>
        <p:spPr bwMode="auto">
          <a:xfrm>
            <a:off x="8890000" y="4114800"/>
            <a:ext cx="406400" cy="16764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5" name="Freeform 55"/>
          <p:cNvSpPr>
            <a:spLocks/>
          </p:cNvSpPr>
          <p:nvPr/>
        </p:nvSpPr>
        <p:spPr bwMode="auto">
          <a:xfrm>
            <a:off x="10515600" y="3200400"/>
            <a:ext cx="457200" cy="25908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Freeform 56"/>
          <p:cNvSpPr>
            <a:spLocks/>
          </p:cNvSpPr>
          <p:nvPr/>
        </p:nvSpPr>
        <p:spPr bwMode="auto">
          <a:xfrm>
            <a:off x="9944100" y="3200400"/>
            <a:ext cx="508000" cy="2590800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47" name="AutoShape 57"/>
          <p:cNvCxnSpPr>
            <a:cxnSpLocks noChangeShapeType="1"/>
            <a:stCxn id="17422" idx="3"/>
            <a:endCxn id="17448" idx="0"/>
          </p:cNvCxnSpPr>
          <p:nvPr/>
        </p:nvCxnSpPr>
        <p:spPr bwMode="auto">
          <a:xfrm>
            <a:off x="89535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48" name="AutoShape 58"/>
          <p:cNvSpPr>
            <a:spLocks noChangeArrowheads="1"/>
          </p:cNvSpPr>
          <p:nvPr/>
        </p:nvSpPr>
        <p:spPr bwMode="auto">
          <a:xfrm>
            <a:off x="90678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85499" name="Rectangle 59"/>
          <p:cNvSpPr>
            <a:spLocks noChangeArrowheads="1"/>
          </p:cNvSpPr>
          <p:nvPr/>
        </p:nvSpPr>
        <p:spPr bwMode="auto">
          <a:xfrm>
            <a:off x="80772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-1</a:t>
            </a:r>
          </a:p>
        </p:txBody>
      </p:sp>
      <p:sp>
        <p:nvSpPr>
          <p:cNvPr id="1085500" name="Rectangle 60"/>
          <p:cNvSpPr>
            <a:spLocks noChangeArrowheads="1"/>
          </p:cNvSpPr>
          <p:nvPr/>
        </p:nvSpPr>
        <p:spPr bwMode="auto">
          <a:xfrm>
            <a:off x="87630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-2</a:t>
            </a:r>
          </a:p>
        </p:txBody>
      </p:sp>
      <p:sp>
        <p:nvSpPr>
          <p:cNvPr id="1085501" name="Rectangle 61"/>
          <p:cNvSpPr>
            <a:spLocks noChangeArrowheads="1"/>
          </p:cNvSpPr>
          <p:nvPr/>
        </p:nvSpPr>
        <p:spPr bwMode="auto">
          <a:xfrm>
            <a:off x="97536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1085502" name="Rectangle 62"/>
          <p:cNvSpPr>
            <a:spLocks noChangeArrowheads="1"/>
          </p:cNvSpPr>
          <p:nvPr/>
        </p:nvSpPr>
        <p:spPr bwMode="auto">
          <a:xfrm>
            <a:off x="104394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085505" name="AutoShape 65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182880" anchor="b" anchorCtr="0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1085507" name="Text Box 67"/>
          <p:cNvSpPr txBox="1">
            <a:spLocks noChangeArrowheads="1"/>
          </p:cNvSpPr>
          <p:nvPr/>
        </p:nvSpPr>
        <p:spPr bwMode="auto">
          <a:xfrm>
            <a:off x="11223625" y="19192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sp>
        <p:nvSpPr>
          <p:cNvPr id="1085508" name="Text Box 68"/>
          <p:cNvSpPr txBox="1">
            <a:spLocks noChangeArrowheads="1"/>
          </p:cNvSpPr>
          <p:nvPr/>
        </p:nvSpPr>
        <p:spPr bwMode="auto">
          <a:xfrm>
            <a:off x="11223625" y="14620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1085509" name="AutoShape 69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-2</a:t>
            </a:r>
          </a:p>
        </p:txBody>
      </p:sp>
      <p:sp>
        <p:nvSpPr>
          <p:cNvPr id="1085510" name="AutoShape 70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9" grpId="0" animBg="1" autoUpdateAnimBg="0"/>
      <p:bldP spid="1085500" grpId="0" animBg="1" autoUpdateAnimBg="0"/>
      <p:bldP spid="1085501" grpId="0" animBg="1" autoUpdateAnimBg="0"/>
      <p:bldP spid="1085502" grpId="0" animBg="1" autoUpdateAnimBg="0"/>
      <p:bldP spid="1085505" grpId="0" animBg="1" autoUpdateAnimBg="0"/>
      <p:bldP spid="1085509" grpId="0" animBg="1"/>
      <p:bldP spid="10855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500" y="1404536"/>
            <a:ext cx="4610100" cy="226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3886200"/>
            <a:ext cx="4686300" cy="215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Matters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5461000" cy="4729164"/>
          </a:xfrm>
        </p:spPr>
        <p:txBody>
          <a:bodyPr/>
          <a:lstStyle/>
          <a:p>
            <a:r>
              <a:rPr lang="en-US" sz="2800" dirty="0"/>
              <a:t>Evaluation functions are always imperfect</a:t>
            </a:r>
          </a:p>
          <a:p>
            <a:r>
              <a:rPr lang="en-US" sz="2800" dirty="0"/>
              <a:t>The deeper in the tree the evaluation function is buried, the less the quality of the evaluation function matters</a:t>
            </a:r>
          </a:p>
          <a:p>
            <a:r>
              <a:rPr lang="en-US" sz="2800" dirty="0"/>
              <a:t>An important example of the tradeoff between complexity of features and complexity of computation</a:t>
            </a:r>
          </a:p>
        </p:txBody>
      </p:sp>
      <p:sp>
        <p:nvSpPr>
          <p:cNvPr id="7" name="Text Box 76"/>
          <p:cNvSpPr txBox="1">
            <a:spLocks noChangeArrowheads="1"/>
          </p:cNvSpPr>
          <p:nvPr/>
        </p:nvSpPr>
        <p:spPr bwMode="auto">
          <a:xfrm>
            <a:off x="8382000" y="6488112"/>
            <a:ext cx="3810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depth limited (L6D4, L6D5)]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Improving Backtracking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11353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r>
              <a:rPr lang="en-US" sz="2400" dirty="0"/>
              <a:t>… but it’s all still NP-hard</a:t>
            </a:r>
          </a:p>
          <a:p>
            <a:pPr lvl="1" eaLnBrk="1" hangingPunct="1"/>
            <a:endParaRPr lang="en-US" sz="2400" dirty="0"/>
          </a:p>
          <a:p>
            <a:r>
              <a:rPr lang="en-US" sz="2800" dirty="0"/>
              <a:t>Filtering: Can we detect inevitable failure early?</a:t>
            </a:r>
          </a:p>
          <a:p>
            <a:pPr lvl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  (MRV)</a:t>
            </a:r>
          </a:p>
          <a:p>
            <a:pPr lvl="1" eaLnBrk="1" hangingPunct="1"/>
            <a:r>
              <a:rPr lang="en-US" sz="2400" dirty="0"/>
              <a:t>In what order should its values be tried?  (LCV)</a:t>
            </a:r>
          </a:p>
          <a:p>
            <a:pPr marL="457165" lvl="1" indent="0">
              <a:buNone/>
            </a:pPr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802" y="1643021"/>
            <a:ext cx="3925863" cy="1884267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0022" y="3965201"/>
            <a:ext cx="3660484" cy="20517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Limited Depth (2)</a:t>
            </a:r>
          </a:p>
        </p:txBody>
      </p:sp>
      <p:pic>
        <p:nvPicPr>
          <p:cNvPr id="3" name="DepthLimited-depth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Limited Depth (10)</a:t>
            </a:r>
          </a:p>
        </p:txBody>
      </p:sp>
      <p:pic>
        <p:nvPicPr>
          <p:cNvPr id="3" name="DepthLimited-depth1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9450" y="1143000"/>
            <a:ext cx="8293100" cy="51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0" y="1314643"/>
            <a:ext cx="6729412" cy="503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Functions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Functions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676400" y="1295400"/>
            <a:ext cx="11506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 functions score non-terminals in depth-limited search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Ideal function: returns the actual </a:t>
            </a:r>
            <a:r>
              <a:rPr lang="en-US" sz="2400" dirty="0" err="1"/>
              <a:t>minimax</a:t>
            </a:r>
            <a:r>
              <a:rPr lang="en-US" sz="2400" dirty="0"/>
              <a:t> value of the position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practice: typically weighted linear sum of features: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e.g.  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>
                <a:solidFill>
                  <a:srgbClr val="CC0000"/>
                </a:solidFill>
              </a:rPr>
              <a:t>1</a:t>
            </a:r>
            <a:r>
              <a:rPr lang="en-US" sz="2400" dirty="0">
                <a:solidFill>
                  <a:srgbClr val="CC0000"/>
                </a:solidFill>
              </a:rPr>
              <a:t>(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solidFill>
                  <a:srgbClr val="CC0000"/>
                </a:solidFill>
              </a:rPr>
              <a:t>) = (num white queens – num black queens)</a:t>
            </a:r>
            <a:r>
              <a:rPr lang="en-US" sz="2400" dirty="0"/>
              <a:t>, etc.</a:t>
            </a:r>
          </a:p>
        </p:txBody>
      </p:sp>
      <p:pic>
        <p:nvPicPr>
          <p:cNvPr id="19460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828800"/>
            <a:ext cx="2184400" cy="244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7175" y="1828800"/>
            <a:ext cx="2257425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9800" y="5486400"/>
            <a:ext cx="74168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AutoShape 27"/>
          <p:cNvSpPr>
            <a:spLocks noChangeArrowheads="1"/>
          </p:cNvSpPr>
          <p:nvPr/>
        </p:nvSpPr>
        <p:spPr bwMode="auto">
          <a:xfrm>
            <a:off x="5967413" y="2349500"/>
            <a:ext cx="166687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AutoShape 28"/>
          <p:cNvSpPr>
            <a:spLocks noChangeArrowheads="1"/>
          </p:cNvSpPr>
          <p:nvPr/>
        </p:nvSpPr>
        <p:spPr bwMode="auto">
          <a:xfrm rot="10800000">
            <a:off x="5380038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AutoShape 29"/>
          <p:cNvSpPr>
            <a:spLocks noChangeArrowheads="1"/>
          </p:cNvSpPr>
          <p:nvPr/>
        </p:nvSpPr>
        <p:spPr bwMode="auto">
          <a:xfrm rot="10800000">
            <a:off x="6469063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AutoShape 30"/>
          <p:cNvSpPr>
            <a:spLocks noChangeArrowheads="1"/>
          </p:cNvSpPr>
          <p:nvPr/>
        </p:nvSpPr>
        <p:spPr bwMode="auto">
          <a:xfrm>
            <a:off x="50895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AutoShape 31"/>
          <p:cNvSpPr>
            <a:spLocks noChangeArrowheads="1"/>
          </p:cNvSpPr>
          <p:nvPr/>
        </p:nvSpPr>
        <p:spPr bwMode="auto">
          <a:xfrm>
            <a:off x="56991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AutoShape 32"/>
          <p:cNvSpPr>
            <a:spLocks noChangeArrowheads="1"/>
          </p:cNvSpPr>
          <p:nvPr/>
        </p:nvSpPr>
        <p:spPr bwMode="auto">
          <a:xfrm>
            <a:off x="61563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AutoShape 33"/>
          <p:cNvSpPr>
            <a:spLocks noChangeArrowheads="1"/>
          </p:cNvSpPr>
          <p:nvPr/>
        </p:nvSpPr>
        <p:spPr bwMode="auto">
          <a:xfrm>
            <a:off x="6805613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0" name="AutoShape 34"/>
          <p:cNvCxnSpPr>
            <a:cxnSpLocks noChangeShapeType="1"/>
            <a:stCxn id="19463" idx="3"/>
            <a:endCxn id="19464" idx="3"/>
          </p:cNvCxnSpPr>
          <p:nvPr/>
        </p:nvCxnSpPr>
        <p:spPr bwMode="auto">
          <a:xfrm flipH="1">
            <a:off x="5462588" y="2517775"/>
            <a:ext cx="588962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1" name="AutoShape 35"/>
          <p:cNvCxnSpPr>
            <a:cxnSpLocks noChangeShapeType="1"/>
            <a:stCxn id="19463" idx="3"/>
            <a:endCxn id="19465" idx="3"/>
          </p:cNvCxnSpPr>
          <p:nvPr/>
        </p:nvCxnSpPr>
        <p:spPr bwMode="auto">
          <a:xfrm>
            <a:off x="6051550" y="2517775"/>
            <a:ext cx="500063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2" name="AutoShape 36"/>
          <p:cNvCxnSpPr>
            <a:cxnSpLocks noChangeShapeType="1"/>
            <a:stCxn id="19464" idx="0"/>
            <a:endCxn id="19466" idx="0"/>
          </p:cNvCxnSpPr>
          <p:nvPr/>
        </p:nvCxnSpPr>
        <p:spPr bwMode="auto">
          <a:xfrm flipH="1">
            <a:off x="5173663" y="2909888"/>
            <a:ext cx="290512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3" name="AutoShape 37"/>
          <p:cNvCxnSpPr>
            <a:cxnSpLocks noChangeShapeType="1"/>
            <a:stCxn id="19464" idx="0"/>
            <a:endCxn id="19467" idx="0"/>
          </p:cNvCxnSpPr>
          <p:nvPr/>
        </p:nvCxnSpPr>
        <p:spPr bwMode="auto">
          <a:xfrm>
            <a:off x="5464175" y="2909888"/>
            <a:ext cx="319088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4" name="AutoShape 38"/>
          <p:cNvCxnSpPr>
            <a:cxnSpLocks noChangeShapeType="1"/>
            <a:stCxn id="19465" idx="0"/>
            <a:endCxn id="19468" idx="0"/>
          </p:cNvCxnSpPr>
          <p:nvPr/>
        </p:nvCxnSpPr>
        <p:spPr bwMode="auto">
          <a:xfrm flipH="1">
            <a:off x="6240463" y="2909888"/>
            <a:ext cx="312737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5" name="AutoShape 39"/>
          <p:cNvCxnSpPr>
            <a:cxnSpLocks noChangeShapeType="1"/>
            <a:stCxn id="19465" idx="0"/>
            <a:endCxn id="19469" idx="0"/>
          </p:cNvCxnSpPr>
          <p:nvPr/>
        </p:nvCxnSpPr>
        <p:spPr bwMode="auto">
          <a:xfrm>
            <a:off x="6553200" y="2909888"/>
            <a:ext cx="336550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76" name="AutoShape 40"/>
          <p:cNvSpPr>
            <a:spLocks noChangeArrowheads="1"/>
          </p:cNvSpPr>
          <p:nvPr/>
        </p:nvSpPr>
        <p:spPr bwMode="auto">
          <a:xfrm>
            <a:off x="66294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7" name="AutoShape 41"/>
          <p:cNvCxnSpPr>
            <a:cxnSpLocks noChangeShapeType="1"/>
            <a:endCxn id="19463" idx="1"/>
          </p:cNvCxnSpPr>
          <p:nvPr/>
        </p:nvCxnSpPr>
        <p:spPr bwMode="auto">
          <a:xfrm flipV="1">
            <a:off x="4470400" y="2433638"/>
            <a:ext cx="1538288" cy="620712"/>
          </a:xfrm>
          <a:prstGeom prst="curvedConnector3">
            <a:avLst>
              <a:gd name="adj1" fmla="val 48606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19478" name="AutoShape 42"/>
          <p:cNvCxnSpPr>
            <a:cxnSpLocks noChangeShapeType="1"/>
            <a:endCxn id="19482" idx="1"/>
          </p:cNvCxnSpPr>
          <p:nvPr/>
        </p:nvCxnSpPr>
        <p:spPr bwMode="auto">
          <a:xfrm flipH="1">
            <a:off x="7010400" y="3059113"/>
            <a:ext cx="866775" cy="5302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19479" name="Rectangle 43"/>
          <p:cNvSpPr>
            <a:spLocks noChangeArrowheads="1"/>
          </p:cNvSpPr>
          <p:nvPr/>
        </p:nvSpPr>
        <p:spPr bwMode="auto">
          <a:xfrm rot="10800000">
            <a:off x="6156325" y="3489325"/>
            <a:ext cx="168275" cy="168275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80" name="AutoShape 44"/>
          <p:cNvCxnSpPr>
            <a:cxnSpLocks noChangeShapeType="1"/>
            <a:stCxn id="19468" idx="3"/>
            <a:endCxn id="19479" idx="2"/>
          </p:cNvCxnSpPr>
          <p:nvPr/>
        </p:nvCxnSpPr>
        <p:spPr bwMode="auto">
          <a:xfrm flipH="1">
            <a:off x="6238875" y="3200400"/>
            <a:ext cx="1588" cy="287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81" name="AutoShape 45"/>
          <p:cNvCxnSpPr>
            <a:cxnSpLocks noChangeShapeType="1"/>
            <a:stCxn id="19468" idx="4"/>
            <a:endCxn id="19482" idx="2"/>
          </p:cNvCxnSpPr>
          <p:nvPr/>
        </p:nvCxnSpPr>
        <p:spPr bwMode="auto">
          <a:xfrm>
            <a:off x="6324600" y="3200400"/>
            <a:ext cx="600075" cy="303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82" name="Rectangle 46"/>
          <p:cNvSpPr>
            <a:spLocks noChangeArrowheads="1"/>
          </p:cNvSpPr>
          <p:nvPr/>
        </p:nvSpPr>
        <p:spPr bwMode="auto">
          <a:xfrm rot="10800000">
            <a:off x="6842125" y="3505200"/>
            <a:ext cx="168275" cy="168275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AutoShape 47"/>
          <p:cNvSpPr>
            <a:spLocks noChangeArrowheads="1"/>
          </p:cNvSpPr>
          <p:nvPr/>
        </p:nvSpPr>
        <p:spPr bwMode="auto">
          <a:xfrm>
            <a:off x="59436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3" name="Group 37"/>
          <p:cNvGrpSpPr>
            <a:grpSpLocks/>
          </p:cNvGrpSpPr>
          <p:nvPr/>
        </p:nvGrpSpPr>
        <p:grpSpPr bwMode="auto">
          <a:xfrm>
            <a:off x="3862388" y="1447800"/>
            <a:ext cx="4519612" cy="2462213"/>
            <a:chOff x="1457" y="1425"/>
            <a:chExt cx="2847" cy="1551"/>
          </a:xfrm>
        </p:grpSpPr>
        <p:grpSp>
          <p:nvGrpSpPr>
            <p:cNvPr id="2079" name="Group 34"/>
            <p:cNvGrpSpPr>
              <a:grpSpLocks/>
            </p:cNvGrpSpPr>
            <p:nvPr/>
          </p:nvGrpSpPr>
          <p:grpSpPr bwMode="auto">
            <a:xfrm>
              <a:off x="1457" y="1425"/>
              <a:ext cx="2847" cy="1551"/>
              <a:chOff x="1457" y="1425"/>
              <a:chExt cx="2847" cy="1551"/>
            </a:xfrm>
          </p:grpSpPr>
          <p:pic>
            <p:nvPicPr>
              <p:cNvPr id="2080" name="Picture 2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457" y="1425"/>
                <a:ext cx="2847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2051" name="Object 31"/>
              <p:cNvGraphicFramePr>
                <a:graphicFrameLocks noChangeAspect="1"/>
              </p:cNvGraphicFramePr>
              <p:nvPr/>
            </p:nvGraphicFramePr>
            <p:xfrm>
              <a:off x="2432" y="2400"/>
              <a:ext cx="174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Photo Editor Photo" r:id="rId3" imgW="327619" imgH="343075" progId="MSPhotoEd.3">
                      <p:embed/>
                    </p:oleObj>
                  </mc:Choice>
                  <mc:Fallback>
                    <p:oleObj name="Photo Editor Photo" r:id="rId3" imgW="327619" imgH="343075" progId="MSPhotoEd.3">
                      <p:embed/>
                      <p:pic>
                        <p:nvPicPr>
                          <p:cNvPr id="2051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32" y="2400"/>
                            <a:ext cx="174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2" name="Object 33"/>
              <p:cNvGraphicFramePr>
                <a:graphicFrameLocks noChangeAspect="1"/>
              </p:cNvGraphicFramePr>
              <p:nvPr/>
            </p:nvGraphicFramePr>
            <p:xfrm>
              <a:off x="3264" y="2544"/>
              <a:ext cx="206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Photo Editor Photo" r:id="rId3" imgW="327619" imgH="343075" progId="MSPhotoEd.3">
                      <p:embed/>
                    </p:oleObj>
                  </mc:Choice>
                  <mc:Fallback>
                    <p:oleObj name="Photo Editor Photo" r:id="rId3" imgW="327619" imgH="343075" progId="MSPhotoEd.3">
                      <p:embed/>
                      <p:pic>
                        <p:nvPicPr>
                          <p:cNvPr id="2052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4" y="2544"/>
                            <a:ext cx="206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050" name="Object 35"/>
            <p:cNvGraphicFramePr>
              <a:graphicFrameLocks noChangeAspect="1"/>
            </p:cNvGraphicFramePr>
            <p:nvPr/>
          </p:nvGraphicFramePr>
          <p:xfrm>
            <a:off x="2880" y="2400"/>
            <a:ext cx="19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5" imgW="327619" imgH="343075" progId="MSPhotoEd.3">
                    <p:embed/>
                  </p:oleObj>
                </mc:Choice>
                <mc:Fallback>
                  <p:oleObj name="Photo Editor Photo" r:id="rId5" imgW="327619" imgH="343075" progId="MSPhotoEd.3">
                    <p:embed/>
                    <p:pic>
                      <p:nvPicPr>
                        <p:cNvPr id="205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400"/>
                          <a:ext cx="192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for Pacman</a:t>
            </a:r>
          </a:p>
        </p:txBody>
      </p: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5511800" y="3452813"/>
            <a:ext cx="1257300" cy="296862"/>
            <a:chOff x="2496" y="2688"/>
            <a:chExt cx="792" cy="187"/>
          </a:xfrm>
        </p:grpSpPr>
        <p:pic>
          <p:nvPicPr>
            <p:cNvPr id="2076" name="Picture 4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72" y="2688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7" name="Picture 4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496" y="2688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8" name="Picture 4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78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5207000" y="2538413"/>
            <a:ext cx="1866900" cy="754062"/>
            <a:chOff x="2304" y="2112"/>
            <a:chExt cx="1176" cy="475"/>
          </a:xfrm>
        </p:grpSpPr>
        <p:pic>
          <p:nvPicPr>
            <p:cNvPr id="2073" name="Picture 4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64" y="22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4" name="Picture 5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92" y="2112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5" name="Picture 5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9"/>
          <p:cNvGrpSpPr>
            <a:grpSpLocks/>
          </p:cNvGrpSpPr>
          <p:nvPr/>
        </p:nvGrpSpPr>
        <p:grpSpPr bwMode="auto">
          <a:xfrm>
            <a:off x="5207000" y="2971800"/>
            <a:ext cx="1104900" cy="296862"/>
            <a:chOff x="2304" y="2400"/>
            <a:chExt cx="696" cy="187"/>
          </a:xfrm>
        </p:grpSpPr>
        <p:pic>
          <p:nvPicPr>
            <p:cNvPr id="2070" name="Picture 5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1" name="Picture 5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2" name="Picture 5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66"/>
          <p:cNvGrpSpPr>
            <a:grpSpLocks/>
          </p:cNvGrpSpPr>
          <p:nvPr/>
        </p:nvGrpSpPr>
        <p:grpSpPr bwMode="auto">
          <a:xfrm>
            <a:off x="4445000" y="2995613"/>
            <a:ext cx="1104900" cy="296862"/>
            <a:chOff x="2304" y="2400"/>
            <a:chExt cx="696" cy="187"/>
          </a:xfrm>
        </p:grpSpPr>
        <p:pic>
          <p:nvPicPr>
            <p:cNvPr id="2067" name="Picture 6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8" name="Picture 6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9" name="Picture 6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75"/>
          <p:cNvGrpSpPr>
            <a:grpSpLocks/>
          </p:cNvGrpSpPr>
          <p:nvPr/>
        </p:nvGrpSpPr>
        <p:grpSpPr bwMode="auto">
          <a:xfrm>
            <a:off x="5732463" y="3429000"/>
            <a:ext cx="808037" cy="296863"/>
            <a:chOff x="2635" y="2837"/>
            <a:chExt cx="509" cy="187"/>
          </a:xfrm>
        </p:grpSpPr>
        <p:pic>
          <p:nvPicPr>
            <p:cNvPr id="2064" name="Picture 7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635" y="284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5" name="Picture 7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928" y="28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6" name="Picture 74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784" y="2837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36716" name="Text Box 76"/>
          <p:cNvSpPr txBox="1">
            <a:spLocks noChangeArrowheads="1"/>
          </p:cNvSpPr>
          <p:nvPr/>
        </p:nvSpPr>
        <p:spPr bwMode="auto">
          <a:xfrm>
            <a:off x="2286000" y="6488668"/>
            <a:ext cx="9906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thrashing d=2, thrashing d=2 (fixed evaluation function), smart ghosts coordinate (L6D6,7,8,10)]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Thrashing (d=2)</a:t>
            </a:r>
          </a:p>
        </p:txBody>
      </p:sp>
      <p:pic>
        <p:nvPicPr>
          <p:cNvPr id="5" name="Thrash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5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Pacman Starves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11430000" cy="2133600"/>
          </a:xfrm>
        </p:spPr>
        <p:txBody>
          <a:bodyPr/>
          <a:lstStyle/>
          <a:p>
            <a:r>
              <a:rPr lang="en-US" sz="2800" dirty="0"/>
              <a:t>A danger of </a:t>
            </a:r>
            <a:r>
              <a:rPr lang="en-US" sz="2800" dirty="0" err="1"/>
              <a:t>replanning</a:t>
            </a:r>
            <a:r>
              <a:rPr lang="en-US" sz="2800" dirty="0"/>
              <a:t> agents!</a:t>
            </a:r>
          </a:p>
          <a:p>
            <a:pPr lvl="1"/>
            <a:r>
              <a:rPr lang="en-US" sz="2200" dirty="0"/>
              <a:t>He knows his score will go up by eating the dot now (west, east)</a:t>
            </a:r>
          </a:p>
          <a:p>
            <a:pPr lvl="1"/>
            <a:r>
              <a:rPr lang="en-US" sz="2200" dirty="0"/>
              <a:t>He knows his score will go up just as much by eating the dot later (east, west)</a:t>
            </a:r>
          </a:p>
          <a:p>
            <a:pPr lvl="1"/>
            <a:r>
              <a:rPr lang="en-US" sz="2200" dirty="0"/>
              <a:t>There are no point-scoring opportunities after eating the dot (within the horizon, two here)</a:t>
            </a:r>
          </a:p>
          <a:p>
            <a:pPr lvl="1"/>
            <a:r>
              <a:rPr lang="en-US" sz="2200" dirty="0"/>
              <a:t>Therefore, waiting seems just as good as eating: he may go east, then back west in the next round of </a:t>
            </a:r>
            <a:r>
              <a:rPr lang="en-US" sz="2200" dirty="0" err="1"/>
              <a:t>replanning</a:t>
            </a:r>
            <a:r>
              <a:rPr lang="en-US" sz="2200" dirty="0"/>
              <a:t>!</a:t>
            </a:r>
          </a:p>
          <a:p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5257800" y="14478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5562600" y="15128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>
          <a:xfrm>
            <a:off x="541020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24840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95600" y="23622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29718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Oval 15"/>
          <p:cNvSpPr/>
          <p:nvPr/>
        </p:nvSpPr>
        <p:spPr>
          <a:xfrm>
            <a:off x="38862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67600" y="23622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80772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Oval 21"/>
          <p:cNvSpPr/>
          <p:nvPr/>
        </p:nvSpPr>
        <p:spPr>
          <a:xfrm>
            <a:off x="76200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4582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95600" y="32766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32004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Oval 25"/>
          <p:cNvSpPr/>
          <p:nvPr/>
        </p:nvSpPr>
        <p:spPr>
          <a:xfrm>
            <a:off x="3886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400800" y="32766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8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67056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Oval 28"/>
          <p:cNvSpPr/>
          <p:nvPr/>
        </p:nvSpPr>
        <p:spPr>
          <a:xfrm>
            <a:off x="6553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3914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610600" y="32766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2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94488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Oval 32"/>
          <p:cNvSpPr/>
          <p:nvPr/>
        </p:nvSpPr>
        <p:spPr>
          <a:xfrm>
            <a:off x="87630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rot="10800000" flipV="1">
            <a:off x="3505200" y="1905000"/>
            <a:ext cx="2362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867400" y="1905000"/>
            <a:ext cx="22860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3314700" y="3009900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V="1">
            <a:off x="7010400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077200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0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Thrashing -- Fixed (d=2)</a:t>
            </a:r>
          </a:p>
        </p:txBody>
      </p:sp>
      <p:pic>
        <p:nvPicPr>
          <p:cNvPr id="3" name="Thrashing-FixedEvaluationFunc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Smart Ghosts (Coordination)</a:t>
            </a:r>
          </a:p>
        </p:txBody>
      </p:sp>
      <p:pic>
        <p:nvPicPr>
          <p:cNvPr id="3" name="SmartGhostsCoordinat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1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Smart Ghosts (Coordination) – Zoomed In</a:t>
            </a:r>
          </a:p>
        </p:txBody>
      </p:sp>
      <p:pic>
        <p:nvPicPr>
          <p:cNvPr id="3" name="SmartGhostsCoordinating-ZoomedI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8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1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and Beyond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8780" y="1907650"/>
            <a:ext cx="8963552" cy="3728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72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9400" y="1448322"/>
            <a:ext cx="6723063" cy="44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Tree Pruning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Minimax Example</a:t>
            </a:r>
          </a:p>
        </p:txBody>
      </p:sp>
      <p:sp>
        <p:nvSpPr>
          <p:cNvPr id="21507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21550" name="AutoShape 13"/>
            <p:cNvCxnSpPr>
              <a:cxnSpLocks noChangeShapeType="1"/>
              <a:stCxn id="21542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51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21548" name="AutoShape 17"/>
            <p:cNvCxnSpPr>
              <a:cxnSpLocks noChangeShapeType="1"/>
              <a:stCxn id="21542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9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21546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7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21544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5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21542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43" name="AutoShape 7"/>
            <p:cNvCxnSpPr>
              <a:cxnSpLocks noChangeShapeType="1"/>
              <a:stCxn id="21507" idx="3"/>
              <a:endCxn id="21542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21542" idx="0"/>
          </p:cNvCxnSpPr>
          <p:nvPr/>
        </p:nvCxnSpPr>
        <p:spPr bwMode="auto">
          <a:xfrm flipH="1">
            <a:off x="1883834" y="3765551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2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21507" idx="3"/>
          </p:cNvCxnSpPr>
          <p:nvPr/>
        </p:nvCxnSpPr>
        <p:spPr bwMode="auto">
          <a:xfrm rot="16200000" flipH="1">
            <a:off x="6212417" y="2250017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21542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1"/>
            <a:ext cx="508000" cy="1235075"/>
            <a:chOff x="4270375" y="2514600"/>
            <a:chExt cx="381000" cy="1235075"/>
          </a:xfrm>
        </p:grpSpPr>
        <p:sp>
          <p:nvSpPr>
            <p:cNvPr id="21540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41" name="AutoShape 21"/>
            <p:cNvCxnSpPr>
              <a:cxnSpLocks noChangeShapeType="1"/>
              <a:stCxn id="21507" idx="3"/>
              <a:endCxn id="21540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6"/>
            <a:ext cx="1524000" cy="1190625"/>
            <a:chOff x="3505200" y="3762375"/>
            <a:chExt cx="1142999" cy="1190625"/>
          </a:xfrm>
        </p:grpSpPr>
        <p:cxnSp>
          <p:nvCxnSpPr>
            <p:cNvPr id="21536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37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21538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39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2000" cy="1250950"/>
            <a:chOff x="4460875" y="2514600"/>
            <a:chExt cx="2476500" cy="1250950"/>
          </a:xfrm>
        </p:grpSpPr>
        <p:sp>
          <p:nvSpPr>
            <p:cNvPr id="21534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35" name="AutoShape 27"/>
            <p:cNvCxnSpPr>
              <a:cxnSpLocks noChangeShapeType="1"/>
              <a:stCxn id="21507" idx="3"/>
              <a:endCxn id="21534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6"/>
            <a:ext cx="1524000" cy="1190625"/>
            <a:chOff x="5791200" y="3762375"/>
            <a:chExt cx="1142999" cy="1190625"/>
          </a:xfrm>
        </p:grpSpPr>
        <p:cxnSp>
          <p:nvCxnSpPr>
            <p:cNvPr id="21530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31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21532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33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5689600" y="3765550"/>
            <a:ext cx="508000" cy="1187450"/>
            <a:chOff x="6553200" y="3765550"/>
            <a:chExt cx="381000" cy="1187450"/>
          </a:xfrm>
        </p:grpSpPr>
        <p:cxnSp>
          <p:nvCxnSpPr>
            <p:cNvPr id="2152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2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5945717" y="3765550"/>
            <a:ext cx="1267883" cy="1187450"/>
            <a:chOff x="6745288" y="3765550"/>
            <a:chExt cx="950912" cy="1187450"/>
          </a:xfrm>
        </p:grpSpPr>
        <p:cxnSp>
          <p:nvCxnSpPr>
            <p:cNvPr id="2152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2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sym typeface="Symbol" pitchFamily="18" charset="2"/>
              </a:rPr>
              <a:t>Minimax</a:t>
            </a:r>
            <a:r>
              <a:rPr lang="en-US" dirty="0">
                <a:sym typeface="Symbol" pitchFamily="18" charset="2"/>
              </a:rPr>
              <a:t> Pruning</a:t>
            </a:r>
          </a:p>
        </p:txBody>
      </p:sp>
      <p:sp>
        <p:nvSpPr>
          <p:cNvPr id="22531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22568" name="AutoShape 13"/>
            <p:cNvCxnSpPr>
              <a:cxnSpLocks noChangeShapeType="1"/>
              <a:stCxn id="2256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22566" name="AutoShape 17"/>
            <p:cNvCxnSpPr>
              <a:cxnSpLocks noChangeShapeType="1"/>
              <a:stCxn id="2256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22564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5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22562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3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2256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61" name="AutoShape 7"/>
            <p:cNvCxnSpPr>
              <a:cxnSpLocks noChangeShapeType="1"/>
              <a:stCxn id="22531" idx="3"/>
              <a:endCxn id="22560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22560" idx="0"/>
          </p:cNvCxnSpPr>
          <p:nvPr/>
        </p:nvCxnSpPr>
        <p:spPr bwMode="auto">
          <a:xfrm flipH="1">
            <a:off x="1883834" y="3765551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2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22531" idx="3"/>
          </p:cNvCxnSpPr>
          <p:nvPr/>
        </p:nvCxnSpPr>
        <p:spPr bwMode="auto">
          <a:xfrm rot="16200000" flipH="1">
            <a:off x="6212417" y="2250017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22560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1"/>
            <a:ext cx="508000" cy="1235075"/>
            <a:chOff x="4270375" y="2514600"/>
            <a:chExt cx="381000" cy="1235075"/>
          </a:xfrm>
        </p:grpSpPr>
        <p:sp>
          <p:nvSpPr>
            <p:cNvPr id="2255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59" name="AutoShape 21"/>
            <p:cNvCxnSpPr>
              <a:cxnSpLocks noChangeShapeType="1"/>
              <a:stCxn id="22531" idx="3"/>
              <a:endCxn id="22558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6"/>
            <a:ext cx="1524000" cy="1190625"/>
            <a:chOff x="3505200" y="3762375"/>
            <a:chExt cx="1142999" cy="1190625"/>
          </a:xfrm>
        </p:grpSpPr>
        <p:cxnSp>
          <p:nvCxnSpPr>
            <p:cNvPr id="22554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55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22556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57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2000" cy="1250950"/>
            <a:chOff x="4460875" y="2514600"/>
            <a:chExt cx="2476500" cy="1250950"/>
          </a:xfrm>
        </p:grpSpPr>
        <p:sp>
          <p:nvSpPr>
            <p:cNvPr id="22552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53" name="AutoShape 27"/>
            <p:cNvCxnSpPr>
              <a:cxnSpLocks noChangeShapeType="1"/>
              <a:stCxn id="22531" idx="3"/>
              <a:endCxn id="22552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6"/>
            <a:ext cx="1524000" cy="1190625"/>
            <a:chOff x="5791200" y="3762375"/>
            <a:chExt cx="1142999" cy="1190625"/>
          </a:xfrm>
        </p:grpSpPr>
        <p:cxnSp>
          <p:nvCxnSpPr>
            <p:cNvPr id="22548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49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22550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5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Alpha-Beta Pruning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6858000" cy="4525963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400" dirty="0"/>
              <a:t>General configuration (MIN version)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We’re computing the MIN-VALUE at some node </a:t>
            </a:r>
            <a:r>
              <a:rPr lang="en-US" sz="2000" i="1" dirty="0">
                <a:sym typeface="Symbol" pitchFamily="18" charset="2"/>
              </a:rPr>
              <a:t>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We’re looping over </a:t>
            </a:r>
            <a:r>
              <a:rPr lang="en-US" sz="2000" i="1" dirty="0" err="1"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children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i="1" dirty="0" err="1"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estimate of the </a:t>
            </a:r>
            <a:r>
              <a:rPr lang="en-US" sz="2000" dirty="0" err="1">
                <a:sym typeface="Symbol" pitchFamily="18" charset="2"/>
              </a:rPr>
              <a:t>childrens</a:t>
            </a:r>
            <a:r>
              <a:rPr lang="en-US" sz="2000" dirty="0">
                <a:sym typeface="Symbol" pitchFamily="18" charset="2"/>
              </a:rPr>
              <a:t>’ min is dropping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Who cares about </a:t>
            </a:r>
            <a:r>
              <a:rPr lang="en-US" sz="2000" i="1" dirty="0" err="1"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value?  MAX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Let </a:t>
            </a:r>
            <a:r>
              <a:rPr lang="en-US" sz="2000" i="1" dirty="0">
                <a:sym typeface="Symbol" pitchFamily="18" charset="2"/>
              </a:rPr>
              <a:t>a</a:t>
            </a:r>
            <a:r>
              <a:rPr lang="en-US" sz="2000" dirty="0"/>
              <a:t> be the best value that MAX can get at any choice point along the current path from the root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/>
              <a:t>If </a:t>
            </a:r>
            <a:r>
              <a:rPr lang="en-US" sz="2000" i="1" dirty="0"/>
              <a:t>n</a:t>
            </a:r>
            <a:r>
              <a:rPr lang="en-US" sz="2000" dirty="0"/>
              <a:t> becomes worse than </a:t>
            </a:r>
            <a:r>
              <a:rPr lang="en-US" sz="2000" i="1" dirty="0">
                <a:sym typeface="Symbol" pitchFamily="18" charset="2"/>
              </a:rPr>
              <a:t>a</a:t>
            </a:r>
            <a:r>
              <a:rPr lang="en-US" sz="2000" dirty="0"/>
              <a:t>, MAX will avoid it, so we can stop considering </a:t>
            </a:r>
            <a:r>
              <a:rPr lang="en-US" sz="2000" i="1" dirty="0" err="1"/>
              <a:t>n</a:t>
            </a:r>
            <a:r>
              <a:rPr lang="en-US" sz="2000" dirty="0" err="1"/>
              <a:t>’s</a:t>
            </a:r>
            <a:r>
              <a:rPr lang="en-US" sz="2000" dirty="0"/>
              <a:t> other children (it’s already bad enough that it won’t be played)</a:t>
            </a:r>
          </a:p>
          <a:p>
            <a:pPr lvl="1" eaLnBrk="1" hangingPunct="1"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400" dirty="0"/>
              <a:t>MAX version is symmetric</a:t>
            </a:r>
            <a:endParaRPr lang="en-US" sz="2000" dirty="0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7778750" y="1995765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7778750" y="2819400"/>
            <a:ext cx="608013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7778750" y="4205565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7778750" y="4967288"/>
            <a:ext cx="608013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 flipV="1">
            <a:off x="92964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  <a:sym typeface="Symbol" pitchFamily="18" charset="2"/>
              </a:rPr>
              <a:t>a</a:t>
            </a:r>
            <a:endParaRPr lang="en-US" sz="1600" i="1" dirty="0">
              <a:latin typeface="Calibri" pitchFamily="34" charset="0"/>
            </a:endParaRPr>
          </a:p>
        </p:txBody>
      </p:sp>
      <p:cxnSp>
        <p:nvCxnSpPr>
          <p:cNvPr id="23561" name="AutoShape 9"/>
          <p:cNvCxnSpPr>
            <a:cxnSpLocks noChangeShapeType="1"/>
            <a:stCxn id="23564" idx="3"/>
            <a:endCxn id="23560" idx="3"/>
          </p:cNvCxnSpPr>
          <p:nvPr/>
        </p:nvCxnSpPr>
        <p:spPr bwMode="auto">
          <a:xfrm flipH="1">
            <a:off x="9485313" y="2362200"/>
            <a:ext cx="763587" cy="533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2" name="AutoShape 10"/>
          <p:cNvSpPr>
            <a:spLocks noChangeArrowheads="1"/>
          </p:cNvSpPr>
          <p:nvPr/>
        </p:nvSpPr>
        <p:spPr bwMode="auto">
          <a:xfrm>
            <a:off x="10287000" y="4205288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600">
              <a:latin typeface="Calibri" pitchFamily="34" charset="0"/>
            </a:endParaRPr>
          </a:p>
        </p:txBody>
      </p:sp>
      <p:cxnSp>
        <p:nvCxnSpPr>
          <p:cNvPr id="23563" name="AutoShape 11"/>
          <p:cNvCxnSpPr>
            <a:cxnSpLocks noChangeShapeType="1"/>
            <a:stCxn id="23560" idx="0"/>
          </p:cNvCxnSpPr>
          <p:nvPr/>
        </p:nvCxnSpPr>
        <p:spPr bwMode="auto">
          <a:xfrm>
            <a:off x="9486900" y="3200400"/>
            <a:ext cx="344488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4" name="AutoShape 12"/>
          <p:cNvSpPr>
            <a:spLocks noChangeArrowheads="1"/>
          </p:cNvSpPr>
          <p:nvPr/>
        </p:nvSpPr>
        <p:spPr bwMode="auto">
          <a:xfrm>
            <a:off x="100584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8153400" y="3276600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6" name="AutoShape 14"/>
          <p:cNvSpPr>
            <a:spLocks noChangeArrowheads="1"/>
          </p:cNvSpPr>
          <p:nvPr/>
        </p:nvSpPr>
        <p:spPr bwMode="auto">
          <a:xfrm flipV="1">
            <a:off x="10668000" y="5029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</a:rPr>
              <a:t>n</a:t>
            </a:r>
            <a:endParaRPr lang="en-US" sz="1600" dirty="0">
              <a:latin typeface="Calibri" pitchFamily="34" charset="0"/>
            </a:endParaRPr>
          </a:p>
        </p:txBody>
      </p:sp>
      <p:cxnSp>
        <p:nvCxnSpPr>
          <p:cNvPr id="23567" name="AutoShape 15"/>
          <p:cNvCxnSpPr>
            <a:cxnSpLocks noChangeShapeType="1"/>
            <a:stCxn id="23562" idx="3"/>
            <a:endCxn id="23566" idx="3"/>
          </p:cNvCxnSpPr>
          <p:nvPr/>
        </p:nvCxnSpPr>
        <p:spPr bwMode="auto">
          <a:xfrm rot="16200000" flipH="1">
            <a:off x="10408444" y="4579144"/>
            <a:ext cx="5191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68" name="AutoShape 16"/>
          <p:cNvCxnSpPr>
            <a:cxnSpLocks noChangeShapeType="1"/>
            <a:stCxn id="23560" idx="0"/>
          </p:cNvCxnSpPr>
          <p:nvPr/>
        </p:nvCxnSpPr>
        <p:spPr bwMode="auto">
          <a:xfrm flipH="1">
            <a:off x="9145588" y="3200400"/>
            <a:ext cx="3413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9" name="Freeform 17"/>
          <p:cNvSpPr>
            <a:spLocks/>
          </p:cNvSpPr>
          <p:nvPr/>
        </p:nvSpPr>
        <p:spPr bwMode="auto">
          <a:xfrm>
            <a:off x="10185400" y="2362200"/>
            <a:ext cx="444500" cy="1828800"/>
          </a:xfrm>
          <a:custGeom>
            <a:avLst/>
            <a:gdLst>
              <a:gd name="T0" fmla="*/ 2147483647 w 280"/>
              <a:gd name="T1" fmla="*/ 0 h 1152"/>
              <a:gd name="T2" fmla="*/ 2147483647 w 280"/>
              <a:gd name="T3" fmla="*/ 2147483647 h 1152"/>
              <a:gd name="T4" fmla="*/ 2147483647 w 280"/>
              <a:gd name="T5" fmla="*/ 2147483647 h 1152"/>
              <a:gd name="T6" fmla="*/ 2147483647 w 280"/>
              <a:gd name="T7" fmla="*/ 2147483647 h 1152"/>
              <a:gd name="T8" fmla="*/ 2147483647 w 280"/>
              <a:gd name="T9" fmla="*/ 2147483647 h 1152"/>
              <a:gd name="T10" fmla="*/ 2147483647 w 280"/>
              <a:gd name="T11" fmla="*/ 2147483647 h 1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0"/>
              <a:gd name="T19" fmla="*/ 0 h 1152"/>
              <a:gd name="T20" fmla="*/ 280 w 280"/>
              <a:gd name="T21" fmla="*/ 1152 h 115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0" h="1152">
                <a:moveTo>
                  <a:pt x="40" y="0"/>
                </a:moveTo>
                <a:cubicBezTo>
                  <a:pt x="20" y="112"/>
                  <a:pt x="0" y="224"/>
                  <a:pt x="40" y="288"/>
                </a:cubicBezTo>
                <a:cubicBezTo>
                  <a:pt x="80" y="352"/>
                  <a:pt x="280" y="304"/>
                  <a:pt x="280" y="384"/>
                </a:cubicBezTo>
                <a:cubicBezTo>
                  <a:pt x="280" y="464"/>
                  <a:pt x="48" y="688"/>
                  <a:pt x="40" y="768"/>
                </a:cubicBezTo>
                <a:cubicBezTo>
                  <a:pt x="32" y="848"/>
                  <a:pt x="208" y="800"/>
                  <a:pt x="232" y="864"/>
                </a:cubicBezTo>
                <a:cubicBezTo>
                  <a:pt x="256" y="928"/>
                  <a:pt x="220" y="1040"/>
                  <a:pt x="184" y="115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23570" name="AutoShape 18"/>
          <p:cNvCxnSpPr>
            <a:cxnSpLocks noChangeShapeType="1"/>
            <a:stCxn id="23562" idx="3"/>
          </p:cNvCxnSpPr>
          <p:nvPr/>
        </p:nvCxnSpPr>
        <p:spPr bwMode="auto">
          <a:xfrm flipH="1">
            <a:off x="10134600" y="4510088"/>
            <a:ext cx="342900" cy="5191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1" name="AutoShape 19"/>
          <p:cNvCxnSpPr>
            <a:cxnSpLocks noChangeShapeType="1"/>
            <a:endCxn id="23564" idx="0"/>
          </p:cNvCxnSpPr>
          <p:nvPr/>
        </p:nvCxnSpPr>
        <p:spPr bwMode="auto">
          <a:xfrm flipH="1">
            <a:off x="10248900" y="1600200"/>
            <a:ext cx="419100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3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10839450" y="5353050"/>
            <a:ext cx="228600" cy="1905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74" name="AutoShape 18"/>
          <p:cNvCxnSpPr>
            <a:cxnSpLocks noChangeShapeType="1"/>
            <a:stCxn id="23566" idx="0"/>
          </p:cNvCxnSpPr>
          <p:nvPr/>
        </p:nvCxnSpPr>
        <p:spPr bwMode="auto">
          <a:xfrm rot="5400000">
            <a:off x="10447337" y="5441951"/>
            <a:ext cx="519113" cy="3032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5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10648950" y="5543550"/>
            <a:ext cx="457200" cy="381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6324600" y="3048000"/>
            <a:ext cx="5410200" cy="31242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7200" y="3048000"/>
            <a:ext cx="5410200" cy="31242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Implementation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477000" y="3352800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v = min(v,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if v ≤ 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return v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β </a:t>
            </a:r>
            <a:r>
              <a:rPr lang="en-US" sz="2400" kern="0" dirty="0">
                <a:latin typeface="Calibri" pitchFamily="34" charset="0"/>
              </a:rPr>
              <a:t>= min(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" y="3048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sz="2400" kern="0" noProof="0" dirty="0">
                <a:latin typeface="Calibri" pitchFamily="34" charset="0"/>
              </a:rPr>
              <a:t>max(v,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sz="2400" kern="0" dirty="0">
                <a:latin typeface="Calibri" pitchFamily="34" charset="0"/>
              </a:rPr>
              <a:t>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baseline="0" dirty="0">
                <a:latin typeface="Calibri" pitchFamily="34" charset="0"/>
              </a:rPr>
              <a:t>if</a:t>
            </a:r>
            <a:r>
              <a:rPr lang="en-US" sz="2400" kern="0" dirty="0">
                <a:latin typeface="Calibri" pitchFamily="34" charset="0"/>
              </a:rPr>
              <a:t> v ≥ 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= max(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05200" y="1524000"/>
            <a:ext cx="5105400" cy="1066800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11734800" cy="1447800"/>
          </a:xfrm>
        </p:spPr>
        <p:txBody>
          <a:bodyPr/>
          <a:lstStyle/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0066CC"/>
                </a:solidFill>
              </a:rPr>
              <a:t>α</a:t>
            </a:r>
            <a:r>
              <a:rPr lang="en-US" sz="2400" dirty="0">
                <a:solidFill>
                  <a:srgbClr val="0066CC"/>
                </a:solidFill>
              </a:rPr>
              <a:t>: </a:t>
            </a:r>
            <a:r>
              <a:rPr lang="en-US" sz="2400" dirty="0">
                <a:solidFill>
                  <a:srgbClr val="0070C0"/>
                </a:solidFill>
              </a:rPr>
              <a:t>MAX’s best option on path to root</a:t>
            </a:r>
          </a:p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C00000"/>
                </a:solidFill>
              </a:rPr>
              <a:t>β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r>
              <a:rPr lang="el-GR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MIN’s best option on path to root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Alpha-Beta Pruning Properties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This pruning has </a:t>
            </a:r>
            <a:r>
              <a:rPr lang="en-US" sz="2400" dirty="0">
                <a:solidFill>
                  <a:srgbClr val="CC0000"/>
                </a:solidFill>
              </a:rPr>
              <a:t>no effect</a:t>
            </a:r>
            <a:r>
              <a:rPr lang="en-US" sz="2400" dirty="0"/>
              <a:t> on </a:t>
            </a:r>
            <a:r>
              <a:rPr lang="en-US" sz="2400" dirty="0" err="1"/>
              <a:t>minimax</a:t>
            </a:r>
            <a:r>
              <a:rPr lang="en-US" sz="2400" dirty="0"/>
              <a:t> value computed for the root!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Values of intermediate nodes might be wrong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Important: children of the root may have the wrong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So the most naïve version won’t let you do action selection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Good child ordering improves effectiveness of pruning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With “perfect ordering”: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Time complexity drops to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baseline="30000" dirty="0"/>
              <a:t>/2</a:t>
            </a:r>
            <a:r>
              <a:rPr lang="en-US" sz="20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Doubles solvable depth!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Full search of, e.g. chess, is still hopeless…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This is a simple example of </a:t>
            </a:r>
            <a:r>
              <a:rPr lang="en-US" sz="2400" dirty="0" err="1">
                <a:solidFill>
                  <a:srgbClr val="CC0000"/>
                </a:solidFill>
              </a:rPr>
              <a:t>metareasoning</a:t>
            </a:r>
            <a:r>
              <a:rPr lang="en-US" sz="2400" dirty="0">
                <a:solidFill>
                  <a:srgbClr val="CC0000"/>
                </a:solidFill>
              </a:rPr>
              <a:t> </a:t>
            </a:r>
            <a:r>
              <a:rPr lang="en-US" sz="2400" dirty="0"/>
              <a:t>(computing about what to compute)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525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rot="10800000">
            <a:off x="8763000" y="3429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 rot="10800000">
            <a:off x="10287000" y="3429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763000" y="4724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906000" y="4724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0" y="4724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3" name="AutoShape 12"/>
          <p:cNvCxnSpPr>
            <a:cxnSpLocks noChangeShapeType="1"/>
            <a:stCxn id="6" idx="3"/>
            <a:endCxn id="7" idx="3"/>
          </p:cNvCxnSpPr>
          <p:nvPr/>
        </p:nvCxnSpPr>
        <p:spPr bwMode="auto">
          <a:xfrm flipH="1">
            <a:off x="8953500" y="2743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AutoShape 13"/>
          <p:cNvCxnSpPr>
            <a:cxnSpLocks noChangeShapeType="1"/>
            <a:stCxn id="6" idx="3"/>
            <a:endCxn id="8" idx="3"/>
          </p:cNvCxnSpPr>
          <p:nvPr/>
        </p:nvCxnSpPr>
        <p:spPr bwMode="auto">
          <a:xfrm>
            <a:off x="9715500" y="2743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" name="AutoShape 14"/>
          <p:cNvCxnSpPr>
            <a:cxnSpLocks noChangeShapeType="1"/>
            <a:stCxn id="7" idx="0"/>
            <a:endCxn id="9" idx="0"/>
          </p:cNvCxnSpPr>
          <p:nvPr/>
        </p:nvCxnSpPr>
        <p:spPr bwMode="auto">
          <a:xfrm>
            <a:off x="8953500" y="3733800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16"/>
          <p:cNvCxnSpPr>
            <a:cxnSpLocks noChangeShapeType="1"/>
            <a:stCxn id="8" idx="0"/>
            <a:endCxn id="11" idx="0"/>
          </p:cNvCxnSpPr>
          <p:nvPr/>
        </p:nvCxnSpPr>
        <p:spPr bwMode="auto">
          <a:xfrm flipH="1">
            <a:off x="10096500" y="3733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17"/>
          <p:cNvCxnSpPr>
            <a:cxnSpLocks noChangeShapeType="1"/>
            <a:stCxn id="8" idx="0"/>
            <a:endCxn id="12" idx="0"/>
          </p:cNvCxnSpPr>
          <p:nvPr/>
        </p:nvCxnSpPr>
        <p:spPr bwMode="auto">
          <a:xfrm>
            <a:off x="10477500" y="3733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9928225" y="2438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max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10744200" y="3352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min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</a:t>
            </a:r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65024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0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 2</a:t>
            </a:r>
          </a:p>
        </p:txBody>
      </p:sp>
      <p:pic>
        <p:nvPicPr>
          <p:cNvPr id="5" name="Picture 4" descr="alpha-beta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90297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788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BB74E-3AD5-C28D-B11F-B29D78658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A39E01A-8009-7D2A-4B1E-8B968B88A8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Resource Limits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D2F0479-785C-2492-9CD0-DA1E83F1C8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086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Problem: In realistic games, cannot search to leaves!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Solution: Depth-limited search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Instead, search only to a limited depth in the tree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Replace terminal utilities with an evaluation function for non-terminal positions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Example: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Suppose we have 100 seconds, can explore 10K nodes / 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So can check 1M nodes per move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- reaches about depth 8 – decent chess program</a:t>
            </a:r>
          </a:p>
          <a:p>
            <a:pPr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Guarantee of optimal play is gone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More plies makes a BIG difference</a:t>
            </a:r>
          </a:p>
          <a:p>
            <a:pPr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Use iterative deepening for an anytime algorithm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solidFill>
                <a:srgbClr val="CC0000"/>
              </a:solidFill>
            </a:endParaRPr>
          </a:p>
        </p:txBody>
      </p:sp>
      <p:sp>
        <p:nvSpPr>
          <p:cNvPr id="17412" name="AutoShape 22">
            <a:extLst>
              <a:ext uri="{FF2B5EF4-FFF2-40B4-BE49-F238E27FC236}">
                <a16:creationId xmlns:a16="http://schemas.microsoft.com/office/drawing/2014/main" id="{DC1B65AB-19E1-B5B3-E6D7-EF390D352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7413" name="AutoShape 23">
            <a:extLst>
              <a:ext uri="{FF2B5EF4-FFF2-40B4-BE49-F238E27FC236}">
                <a16:creationId xmlns:a16="http://schemas.microsoft.com/office/drawing/2014/main" id="{53DF6686-6E56-F54F-8644-6B7C8865D3E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14" name="AutoShape 24">
            <a:extLst>
              <a:ext uri="{FF2B5EF4-FFF2-40B4-BE49-F238E27FC236}">
                <a16:creationId xmlns:a16="http://schemas.microsoft.com/office/drawing/2014/main" id="{07943A80-76E1-FC00-3A4B-475CF1EE8A52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7415" name="AutoShape 25">
            <a:extLst>
              <a:ext uri="{FF2B5EF4-FFF2-40B4-BE49-F238E27FC236}">
                <a16:creationId xmlns:a16="http://schemas.microsoft.com/office/drawing/2014/main" id="{1988227C-7AC9-008F-9541-0820E842E48C}"/>
              </a:ext>
            </a:extLst>
          </p:cNvPr>
          <p:cNvCxnSpPr>
            <a:cxnSpLocks noChangeShapeType="1"/>
            <a:stCxn id="17412" idx="3"/>
            <a:endCxn id="17413" idx="3"/>
          </p:cNvCxnSpPr>
          <p:nvPr/>
        </p:nvCxnSpPr>
        <p:spPr bwMode="auto">
          <a:xfrm flipH="1">
            <a:off x="86487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6" name="AutoShape 26">
            <a:extLst>
              <a:ext uri="{FF2B5EF4-FFF2-40B4-BE49-F238E27FC236}">
                <a16:creationId xmlns:a16="http://schemas.microsoft.com/office/drawing/2014/main" id="{5322B4BF-3F3C-45B5-E2E6-EBDA7757EA22}"/>
              </a:ext>
            </a:extLst>
          </p:cNvPr>
          <p:cNvCxnSpPr>
            <a:cxnSpLocks noChangeShapeType="1"/>
            <a:stCxn id="17412" idx="3"/>
            <a:endCxn id="17414" idx="3"/>
          </p:cNvCxnSpPr>
          <p:nvPr/>
        </p:nvCxnSpPr>
        <p:spPr bwMode="auto">
          <a:xfrm>
            <a:off x="94869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7" name="AutoShape 27">
            <a:extLst>
              <a:ext uri="{FF2B5EF4-FFF2-40B4-BE49-F238E27FC236}">
                <a16:creationId xmlns:a16="http://schemas.microsoft.com/office/drawing/2014/main" id="{FE53ECE7-E4FC-A398-2F93-252860F1FE32}"/>
              </a:ext>
            </a:extLst>
          </p:cNvPr>
          <p:cNvCxnSpPr>
            <a:cxnSpLocks noChangeShapeType="1"/>
            <a:stCxn id="17413" idx="0"/>
            <a:endCxn id="1085499" idx="0"/>
          </p:cNvCxnSpPr>
          <p:nvPr/>
        </p:nvCxnSpPr>
        <p:spPr bwMode="auto">
          <a:xfrm flipH="1">
            <a:off x="83058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8" name="AutoShape 28">
            <a:extLst>
              <a:ext uri="{FF2B5EF4-FFF2-40B4-BE49-F238E27FC236}">
                <a16:creationId xmlns:a16="http://schemas.microsoft.com/office/drawing/2014/main" id="{F1E29FE9-D2F3-4C1B-15DA-06F2D3632ED2}"/>
              </a:ext>
            </a:extLst>
          </p:cNvPr>
          <p:cNvCxnSpPr>
            <a:cxnSpLocks noChangeShapeType="1"/>
            <a:stCxn id="17413" idx="0"/>
            <a:endCxn id="1085500" idx="0"/>
          </p:cNvCxnSpPr>
          <p:nvPr/>
        </p:nvCxnSpPr>
        <p:spPr bwMode="auto">
          <a:xfrm>
            <a:off x="86487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9" name="AutoShape 29">
            <a:extLst>
              <a:ext uri="{FF2B5EF4-FFF2-40B4-BE49-F238E27FC236}">
                <a16:creationId xmlns:a16="http://schemas.microsoft.com/office/drawing/2014/main" id="{F594F85B-944F-826D-B144-FC518A3F7454}"/>
              </a:ext>
            </a:extLst>
          </p:cNvPr>
          <p:cNvCxnSpPr>
            <a:cxnSpLocks noChangeShapeType="1"/>
            <a:stCxn id="17424" idx="3"/>
            <a:endCxn id="17427" idx="0"/>
          </p:cNvCxnSpPr>
          <p:nvPr/>
        </p:nvCxnSpPr>
        <p:spPr bwMode="auto">
          <a:xfrm flipH="1">
            <a:off x="103251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20" name="AutoShape 30">
            <a:extLst>
              <a:ext uri="{FF2B5EF4-FFF2-40B4-BE49-F238E27FC236}">
                <a16:creationId xmlns:a16="http://schemas.microsoft.com/office/drawing/2014/main" id="{9B3627C9-5CFC-88E6-7121-60A3BF4502D6}"/>
              </a:ext>
            </a:extLst>
          </p:cNvPr>
          <p:cNvCxnSpPr>
            <a:cxnSpLocks noChangeShapeType="1"/>
            <a:stCxn id="17424" idx="3"/>
            <a:endCxn id="17428" idx="0"/>
          </p:cNvCxnSpPr>
          <p:nvPr/>
        </p:nvCxnSpPr>
        <p:spPr bwMode="auto">
          <a:xfrm>
            <a:off x="106299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21" name="AutoShape 31">
            <a:extLst>
              <a:ext uri="{FF2B5EF4-FFF2-40B4-BE49-F238E27FC236}">
                <a16:creationId xmlns:a16="http://schemas.microsoft.com/office/drawing/2014/main" id="{92CA3DB0-7889-8F96-DE0B-F68CBC40C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2" name="AutoShape 32">
            <a:extLst>
              <a:ext uri="{FF2B5EF4-FFF2-40B4-BE49-F238E27FC236}">
                <a16:creationId xmlns:a16="http://schemas.microsoft.com/office/drawing/2014/main" id="{5FBB47F0-E94C-F2DE-0CEF-1587688E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3" name="AutoShape 33">
            <a:extLst>
              <a:ext uri="{FF2B5EF4-FFF2-40B4-BE49-F238E27FC236}">
                <a16:creationId xmlns:a16="http://schemas.microsoft.com/office/drawing/2014/main" id="{3A08EABE-689B-E449-FB0B-26A5631C4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98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4" name="AutoShape 34">
            <a:extLst>
              <a:ext uri="{FF2B5EF4-FFF2-40B4-BE49-F238E27FC236}">
                <a16:creationId xmlns:a16="http://schemas.microsoft.com/office/drawing/2014/main" id="{D10CFBEF-28FB-7090-3DA0-37D634E19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9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5" name="AutoShape 35">
            <a:extLst>
              <a:ext uri="{FF2B5EF4-FFF2-40B4-BE49-F238E27FC236}">
                <a16:creationId xmlns:a16="http://schemas.microsoft.com/office/drawing/2014/main" id="{563D9210-7B3F-CED7-80F9-D522487AA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6" name="AutoShape 36">
            <a:extLst>
              <a:ext uri="{FF2B5EF4-FFF2-40B4-BE49-F238E27FC236}">
                <a16:creationId xmlns:a16="http://schemas.microsoft.com/office/drawing/2014/main" id="{1C1ED17A-6DC6-2EBD-85FA-CD2ECAF0C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AutoShape 37">
            <a:extLst>
              <a:ext uri="{FF2B5EF4-FFF2-40B4-BE49-F238E27FC236}">
                <a16:creationId xmlns:a16="http://schemas.microsoft.com/office/drawing/2014/main" id="{DAEFC992-C5FF-AFBD-6CD9-DA6579D12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6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8" name="AutoShape 38">
            <a:extLst>
              <a:ext uri="{FF2B5EF4-FFF2-40B4-BE49-F238E27FC236}">
                <a16:creationId xmlns:a16="http://schemas.microsoft.com/office/drawing/2014/main" id="{2375C1F6-BD4B-21A9-A50D-6885B9CC3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4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9" name="AutoShape 39">
            <a:extLst>
              <a:ext uri="{FF2B5EF4-FFF2-40B4-BE49-F238E27FC236}">
                <a16:creationId xmlns:a16="http://schemas.microsoft.com/office/drawing/2014/main" id="{2C1D7FA8-CFED-9E47-74A7-1E7C1ED9B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AutoShape 40">
            <a:extLst>
              <a:ext uri="{FF2B5EF4-FFF2-40B4-BE49-F238E27FC236}">
                <a16:creationId xmlns:a16="http://schemas.microsoft.com/office/drawing/2014/main" id="{2590CAC4-2C1F-8E37-C7A0-DFA2C8011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1" name="AutoShape 41">
            <a:extLst>
              <a:ext uri="{FF2B5EF4-FFF2-40B4-BE49-F238E27FC236}">
                <a16:creationId xmlns:a16="http://schemas.microsoft.com/office/drawing/2014/main" id="{D5A6EAAF-4B3C-4DE0-02CC-70F934E0D3B2}"/>
              </a:ext>
            </a:extLst>
          </p:cNvPr>
          <p:cNvCxnSpPr>
            <a:cxnSpLocks noChangeShapeType="1"/>
            <a:stCxn id="17414" idx="0"/>
            <a:endCxn id="17423" idx="0"/>
          </p:cNvCxnSpPr>
          <p:nvPr/>
        </p:nvCxnSpPr>
        <p:spPr bwMode="auto">
          <a:xfrm flipH="1">
            <a:off x="100203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2" name="AutoShape 42">
            <a:extLst>
              <a:ext uri="{FF2B5EF4-FFF2-40B4-BE49-F238E27FC236}">
                <a16:creationId xmlns:a16="http://schemas.microsoft.com/office/drawing/2014/main" id="{00722515-899B-67C2-6CE1-7CA237F0316A}"/>
              </a:ext>
            </a:extLst>
          </p:cNvPr>
          <p:cNvCxnSpPr>
            <a:cxnSpLocks noChangeShapeType="1"/>
            <a:stCxn id="17414" idx="0"/>
            <a:endCxn id="17424" idx="0"/>
          </p:cNvCxnSpPr>
          <p:nvPr/>
        </p:nvCxnSpPr>
        <p:spPr bwMode="auto">
          <a:xfrm>
            <a:off x="103251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3" name="AutoShape 43">
            <a:extLst>
              <a:ext uri="{FF2B5EF4-FFF2-40B4-BE49-F238E27FC236}">
                <a16:creationId xmlns:a16="http://schemas.microsoft.com/office/drawing/2014/main" id="{FAB0A0ED-66A6-C86C-AF0C-0B6695D2B288}"/>
              </a:ext>
            </a:extLst>
          </p:cNvPr>
          <p:cNvCxnSpPr>
            <a:cxnSpLocks noChangeShapeType="1"/>
            <a:stCxn id="17422" idx="3"/>
            <a:endCxn id="17425" idx="0"/>
          </p:cNvCxnSpPr>
          <p:nvPr/>
        </p:nvCxnSpPr>
        <p:spPr bwMode="auto">
          <a:xfrm flipH="1">
            <a:off x="86487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4" name="AutoShape 44">
            <a:extLst>
              <a:ext uri="{FF2B5EF4-FFF2-40B4-BE49-F238E27FC236}">
                <a16:creationId xmlns:a16="http://schemas.microsoft.com/office/drawing/2014/main" id="{89A03E02-6A45-66D0-03FB-1A2EDF8D0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5" name="AutoShape 45">
            <a:extLst>
              <a:ext uri="{FF2B5EF4-FFF2-40B4-BE49-F238E27FC236}">
                <a16:creationId xmlns:a16="http://schemas.microsoft.com/office/drawing/2014/main" id="{1480D8FF-E92F-6D54-5FE8-20ADB6BA6354}"/>
              </a:ext>
            </a:extLst>
          </p:cNvPr>
          <p:cNvCxnSpPr>
            <a:cxnSpLocks noChangeShapeType="1"/>
            <a:stCxn id="17425" idx="3"/>
            <a:endCxn id="17429" idx="0"/>
          </p:cNvCxnSpPr>
          <p:nvPr/>
        </p:nvCxnSpPr>
        <p:spPr bwMode="auto">
          <a:xfrm flipH="1">
            <a:off x="83439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6" name="AutoShape 46">
            <a:extLst>
              <a:ext uri="{FF2B5EF4-FFF2-40B4-BE49-F238E27FC236}">
                <a16:creationId xmlns:a16="http://schemas.microsoft.com/office/drawing/2014/main" id="{8778A4B3-5FCE-DC79-4F86-FA8C308AA5FC}"/>
              </a:ext>
            </a:extLst>
          </p:cNvPr>
          <p:cNvCxnSpPr>
            <a:cxnSpLocks noChangeShapeType="1"/>
            <a:stCxn id="17425" idx="3"/>
            <a:endCxn id="17430" idx="0"/>
          </p:cNvCxnSpPr>
          <p:nvPr/>
        </p:nvCxnSpPr>
        <p:spPr bwMode="auto">
          <a:xfrm>
            <a:off x="86487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7" name="AutoShape 47">
            <a:extLst>
              <a:ext uri="{FF2B5EF4-FFF2-40B4-BE49-F238E27FC236}">
                <a16:creationId xmlns:a16="http://schemas.microsoft.com/office/drawing/2014/main" id="{9AEFCE07-046B-4531-EC26-EB35FC1D1A30}"/>
              </a:ext>
            </a:extLst>
          </p:cNvPr>
          <p:cNvCxnSpPr>
            <a:cxnSpLocks noChangeShapeType="1"/>
            <a:stCxn id="17430" idx="3"/>
            <a:endCxn id="17426" idx="0"/>
          </p:cNvCxnSpPr>
          <p:nvPr/>
        </p:nvCxnSpPr>
        <p:spPr bwMode="auto">
          <a:xfrm flipH="1">
            <a:off x="86487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8" name="AutoShape 48">
            <a:extLst>
              <a:ext uri="{FF2B5EF4-FFF2-40B4-BE49-F238E27FC236}">
                <a16:creationId xmlns:a16="http://schemas.microsoft.com/office/drawing/2014/main" id="{8E7CEFE0-F061-F7EA-05EE-B2B182476025}"/>
              </a:ext>
            </a:extLst>
          </p:cNvPr>
          <p:cNvCxnSpPr>
            <a:cxnSpLocks noChangeShapeType="1"/>
            <a:stCxn id="17430" idx="3"/>
            <a:endCxn id="17434" idx="0"/>
          </p:cNvCxnSpPr>
          <p:nvPr/>
        </p:nvCxnSpPr>
        <p:spPr bwMode="auto">
          <a:xfrm>
            <a:off x="89535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9" name="Rectangle 49">
            <a:extLst>
              <a:ext uri="{FF2B5EF4-FFF2-40B4-BE49-F238E27FC236}">
                <a16:creationId xmlns:a16="http://schemas.microsoft.com/office/drawing/2014/main" id="{15D2F0A5-A22A-EF69-6637-C9B3455E5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0" name="Rectangle 50">
            <a:extLst>
              <a:ext uri="{FF2B5EF4-FFF2-40B4-BE49-F238E27FC236}">
                <a16:creationId xmlns:a16="http://schemas.microsoft.com/office/drawing/2014/main" id="{CB7E8149-399F-D113-8120-D6E0AA35F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1" name="Rectangle 51">
            <a:extLst>
              <a:ext uri="{FF2B5EF4-FFF2-40B4-BE49-F238E27FC236}">
                <a16:creationId xmlns:a16="http://schemas.microsoft.com/office/drawing/2014/main" id="{E20D82F3-6582-73C5-8873-657ECB85B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36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2" name="Rectangle 52">
            <a:extLst>
              <a:ext uri="{FF2B5EF4-FFF2-40B4-BE49-F238E27FC236}">
                <a16:creationId xmlns:a16="http://schemas.microsoft.com/office/drawing/2014/main" id="{BDC902C3-078D-294E-1744-2DCA99F86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1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3" name="Freeform 53">
            <a:extLst>
              <a:ext uri="{FF2B5EF4-FFF2-40B4-BE49-F238E27FC236}">
                <a16:creationId xmlns:a16="http://schemas.microsoft.com/office/drawing/2014/main" id="{868BB55A-DBF6-9795-0DE5-305DE02BE329}"/>
              </a:ext>
            </a:extLst>
          </p:cNvPr>
          <p:cNvSpPr>
            <a:spLocks/>
          </p:cNvSpPr>
          <p:nvPr/>
        </p:nvSpPr>
        <p:spPr bwMode="auto">
          <a:xfrm>
            <a:off x="8102600" y="4114800"/>
            <a:ext cx="508000" cy="1676400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Freeform 54">
            <a:extLst>
              <a:ext uri="{FF2B5EF4-FFF2-40B4-BE49-F238E27FC236}">
                <a16:creationId xmlns:a16="http://schemas.microsoft.com/office/drawing/2014/main" id="{7509E9E8-018B-846E-0847-E74CC3CE2DF2}"/>
              </a:ext>
            </a:extLst>
          </p:cNvPr>
          <p:cNvSpPr>
            <a:spLocks/>
          </p:cNvSpPr>
          <p:nvPr/>
        </p:nvSpPr>
        <p:spPr bwMode="auto">
          <a:xfrm>
            <a:off x="8890000" y="4114800"/>
            <a:ext cx="406400" cy="16764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5" name="Freeform 55">
            <a:extLst>
              <a:ext uri="{FF2B5EF4-FFF2-40B4-BE49-F238E27FC236}">
                <a16:creationId xmlns:a16="http://schemas.microsoft.com/office/drawing/2014/main" id="{6D7F9676-0FC8-F16E-2B62-AEE36E63197C}"/>
              </a:ext>
            </a:extLst>
          </p:cNvPr>
          <p:cNvSpPr>
            <a:spLocks/>
          </p:cNvSpPr>
          <p:nvPr/>
        </p:nvSpPr>
        <p:spPr bwMode="auto">
          <a:xfrm>
            <a:off x="10515600" y="3200400"/>
            <a:ext cx="457200" cy="25908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Freeform 56">
            <a:extLst>
              <a:ext uri="{FF2B5EF4-FFF2-40B4-BE49-F238E27FC236}">
                <a16:creationId xmlns:a16="http://schemas.microsoft.com/office/drawing/2014/main" id="{6E27768C-CF2D-EBE1-EC64-08EFE9CFD46E}"/>
              </a:ext>
            </a:extLst>
          </p:cNvPr>
          <p:cNvSpPr>
            <a:spLocks/>
          </p:cNvSpPr>
          <p:nvPr/>
        </p:nvSpPr>
        <p:spPr bwMode="auto">
          <a:xfrm>
            <a:off x="9944100" y="3200400"/>
            <a:ext cx="508000" cy="2590800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47" name="AutoShape 57">
            <a:extLst>
              <a:ext uri="{FF2B5EF4-FFF2-40B4-BE49-F238E27FC236}">
                <a16:creationId xmlns:a16="http://schemas.microsoft.com/office/drawing/2014/main" id="{0C7ECA90-8167-6266-1E4B-8462F07D7ADE}"/>
              </a:ext>
            </a:extLst>
          </p:cNvPr>
          <p:cNvCxnSpPr>
            <a:cxnSpLocks noChangeShapeType="1"/>
            <a:stCxn id="17422" idx="3"/>
            <a:endCxn id="17448" idx="0"/>
          </p:cNvCxnSpPr>
          <p:nvPr/>
        </p:nvCxnSpPr>
        <p:spPr bwMode="auto">
          <a:xfrm>
            <a:off x="89535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48" name="AutoShape 58">
            <a:extLst>
              <a:ext uri="{FF2B5EF4-FFF2-40B4-BE49-F238E27FC236}">
                <a16:creationId xmlns:a16="http://schemas.microsoft.com/office/drawing/2014/main" id="{F30AA311-40BE-589C-ED60-F3B3F6DF6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85499" name="Rectangle 59">
            <a:extLst>
              <a:ext uri="{FF2B5EF4-FFF2-40B4-BE49-F238E27FC236}">
                <a16:creationId xmlns:a16="http://schemas.microsoft.com/office/drawing/2014/main" id="{734F6B4E-411E-EA51-7D02-222A6E838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-1</a:t>
            </a:r>
          </a:p>
        </p:txBody>
      </p:sp>
      <p:sp>
        <p:nvSpPr>
          <p:cNvPr id="1085500" name="Rectangle 60">
            <a:extLst>
              <a:ext uri="{FF2B5EF4-FFF2-40B4-BE49-F238E27FC236}">
                <a16:creationId xmlns:a16="http://schemas.microsoft.com/office/drawing/2014/main" id="{2F5EC644-8AF8-356B-BA9B-FCD0C1BFD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-2</a:t>
            </a:r>
          </a:p>
        </p:txBody>
      </p:sp>
      <p:sp>
        <p:nvSpPr>
          <p:cNvPr id="1085501" name="Rectangle 61">
            <a:extLst>
              <a:ext uri="{FF2B5EF4-FFF2-40B4-BE49-F238E27FC236}">
                <a16:creationId xmlns:a16="http://schemas.microsoft.com/office/drawing/2014/main" id="{3A1BC0DA-CF7F-EEE3-6937-44852030F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36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1085502" name="Rectangle 62">
            <a:extLst>
              <a:ext uri="{FF2B5EF4-FFF2-40B4-BE49-F238E27FC236}">
                <a16:creationId xmlns:a16="http://schemas.microsoft.com/office/drawing/2014/main" id="{2B8AC7B2-256C-FDA8-8ECB-C80F70404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94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085505" name="AutoShape 65">
            <a:extLst>
              <a:ext uri="{FF2B5EF4-FFF2-40B4-BE49-F238E27FC236}">
                <a16:creationId xmlns:a16="http://schemas.microsoft.com/office/drawing/2014/main" id="{272C4407-E61B-AA2D-1043-030BE4D9B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182880" anchor="b" anchorCtr="0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1085507" name="Text Box 67">
            <a:extLst>
              <a:ext uri="{FF2B5EF4-FFF2-40B4-BE49-F238E27FC236}">
                <a16:creationId xmlns:a16="http://schemas.microsoft.com/office/drawing/2014/main" id="{C7366ED3-387A-FE61-C3D0-4A1ED14A2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3625" y="19192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sp>
        <p:nvSpPr>
          <p:cNvPr id="1085508" name="Text Box 68">
            <a:extLst>
              <a:ext uri="{FF2B5EF4-FFF2-40B4-BE49-F238E27FC236}">
                <a16:creationId xmlns:a16="http://schemas.microsoft.com/office/drawing/2014/main" id="{BED3A144-CAA7-27B4-1A63-5974BCEDF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3625" y="14620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1085509" name="AutoShape 69">
            <a:extLst>
              <a:ext uri="{FF2B5EF4-FFF2-40B4-BE49-F238E27FC236}">
                <a16:creationId xmlns:a16="http://schemas.microsoft.com/office/drawing/2014/main" id="{7173DEB1-4CF0-8EC6-E357-FCBC26DDF05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-2</a:t>
            </a:r>
          </a:p>
        </p:txBody>
      </p:sp>
      <p:sp>
        <p:nvSpPr>
          <p:cNvPr id="1085510" name="AutoShape 70">
            <a:extLst>
              <a:ext uri="{FF2B5EF4-FFF2-40B4-BE49-F238E27FC236}">
                <a16:creationId xmlns:a16="http://schemas.microsoft.com/office/drawing/2014/main" id="{B2361507-A080-6356-6402-2977D2D0692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8509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9" grpId="0" animBg="1" autoUpdateAnimBg="0"/>
      <p:bldP spid="1085500" grpId="0" animBg="1" autoUpdateAnimBg="0"/>
      <p:bldP spid="1085501" grpId="0" animBg="1" autoUpdateAnimBg="0"/>
      <p:bldP spid="1085502" grpId="0" animBg="1" autoUpdateAnimBg="0"/>
      <p:bldP spid="1085505" grpId="0" animBg="1" autoUpdateAnimBg="0"/>
      <p:bldP spid="1085509" grpId="0" animBg="1"/>
      <p:bldP spid="108551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0899B-9EB9-25EC-FB72-18B38C225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>
            <a:extLst>
              <a:ext uri="{FF2B5EF4-FFF2-40B4-BE49-F238E27FC236}">
                <a16:creationId xmlns:a16="http://schemas.microsoft.com/office/drawing/2014/main" id="{30FF201C-DC14-6F9D-47A5-1189A303A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500" y="1404536"/>
            <a:ext cx="4610100" cy="226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FA87D561-E09C-1B38-FFE6-F4A3714A2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3886200"/>
            <a:ext cx="4686300" cy="215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A686B-B808-6CD7-9B1B-62800E69D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37F65-F9C4-BF61-ACBB-A55C2734A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5461000" cy="4729164"/>
          </a:xfrm>
        </p:spPr>
        <p:txBody>
          <a:bodyPr/>
          <a:lstStyle/>
          <a:p>
            <a:r>
              <a:rPr lang="en-US" sz="2800" dirty="0"/>
              <a:t>Evaluation functions are always imperfect</a:t>
            </a:r>
          </a:p>
          <a:p>
            <a:r>
              <a:rPr lang="en-US" sz="2800" dirty="0"/>
              <a:t>The deeper in the tree the evaluation function is buried, the less the quality of the evaluation function matters</a:t>
            </a:r>
          </a:p>
          <a:p>
            <a:r>
              <a:rPr lang="en-US" sz="2800" dirty="0"/>
              <a:t>An important example of the tradeoff between complexity of features and complexity of computation</a:t>
            </a:r>
          </a:p>
        </p:txBody>
      </p:sp>
      <p:sp>
        <p:nvSpPr>
          <p:cNvPr id="7" name="Text Box 76">
            <a:extLst>
              <a:ext uri="{FF2B5EF4-FFF2-40B4-BE49-F238E27FC236}">
                <a16:creationId xmlns:a16="http://schemas.microsoft.com/office/drawing/2014/main" id="{F8AAA312-876F-8798-998B-07837C5E4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6488112"/>
            <a:ext cx="3810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depth limited (L6D4, L6D5)]</a:t>
            </a:r>
          </a:p>
        </p:txBody>
      </p:sp>
    </p:spTree>
    <p:extLst>
      <p:ext uri="{BB962C8B-B14F-4D97-AF65-F5344CB8AC3E}">
        <p14:creationId xmlns:p14="http://schemas.microsoft.com/office/powerpoint/2010/main" val="3302298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1143000" y="2286001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simultaneously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Must rerun after each assignment!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733800" y="2286000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984939" y="32766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984939" y="32766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984939" y="32766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622739" y="3276600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525000" y="47244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236661" y="2819400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828800" y="289560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752601" y="259080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245661" y="2658035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277035" y="306593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273301" y="329452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Uncertainty!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) \propto e^{\frac{E(x)}{kT}}&#10;\]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6"/>
  <p:tag name="PICTUREFILESIZE" val="870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children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7"/>
  <p:tag name="PICTUREFILESIZE" val="904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thrm{known}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17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thrm{known}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17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Eval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42"/>
  <p:tag name="PICTUREFILESIZE" val="201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R = \frac{\mbox{number of constraints}}{\mbox{number of variables}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202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ctr">
          <a:spcBef>
            <a:spcPct val="50000"/>
          </a:spcBef>
          <a:defRPr dirty="0">
            <a:latin typeface="Calibri"/>
            <a:cs typeface="Calibri"/>
          </a:defRPr>
        </a:defPPr>
      </a:lstStyle>
    </a:sp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3898</Words>
  <Application>Microsoft Macintosh PowerPoint</Application>
  <PresentationFormat>Widescreen</PresentationFormat>
  <Paragraphs>768</Paragraphs>
  <Slides>90</Slides>
  <Notes>37</Notes>
  <HiddenSlides>12</HiddenSlides>
  <MMClips>11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Arial</vt:lpstr>
      <vt:lpstr>Arial Narrow</vt:lpstr>
      <vt:lpstr>Calibri</vt:lpstr>
      <vt:lpstr>Symbol</vt:lpstr>
      <vt:lpstr>Times New Roman</vt:lpstr>
      <vt:lpstr>Wingdings</vt:lpstr>
      <vt:lpstr>Office Theme</vt:lpstr>
      <vt:lpstr>dan-berkeley-nlp-v1</vt:lpstr>
      <vt:lpstr>Photo Editor Photo</vt:lpstr>
      <vt:lpstr>PowerPoint Presentation</vt:lpstr>
      <vt:lpstr>PowerPoint Presentation</vt:lpstr>
      <vt:lpstr>PowerPoint Presentation</vt:lpstr>
      <vt:lpstr>PowerPoint Presentation</vt:lpstr>
      <vt:lpstr>Reminder: CSPs</vt:lpstr>
      <vt:lpstr>Backtracking Search</vt:lpstr>
      <vt:lpstr>Improving Backtracking</vt:lpstr>
      <vt:lpstr>Arc Consistency and Beyond</vt:lpstr>
      <vt:lpstr>Arc Consistency of an Entire CSP</vt:lpstr>
      <vt:lpstr>Enforcing Arc Consistency in a CSP</vt:lpstr>
      <vt:lpstr>Limitations of Arc Consistency</vt:lpstr>
      <vt:lpstr>Ordering</vt:lpstr>
      <vt:lpstr>Ordering: Minimum Remaining Values</vt:lpstr>
      <vt:lpstr>Ordering: Least Constraining Value</vt:lpstr>
      <vt:lpstr>Demo: Coloring -- Backtracking + Forward Checking + Ordering</vt:lpstr>
      <vt:lpstr>K-Consistency</vt:lpstr>
      <vt:lpstr>K-Consistency</vt:lpstr>
      <vt:lpstr>Strong K-Consistency</vt:lpstr>
      <vt:lpstr>Structure</vt:lpstr>
      <vt:lpstr>Problem Structure</vt:lpstr>
      <vt:lpstr>Tree-Structured CSPs</vt:lpstr>
      <vt:lpstr>Tree-Structured CSPs</vt:lpstr>
      <vt:lpstr>Tree-Structured CSPs</vt:lpstr>
      <vt:lpstr>Improving Structure</vt:lpstr>
      <vt:lpstr>Nearly Tree-Structured CSPs</vt:lpstr>
      <vt:lpstr>Cutset Conditioning</vt:lpstr>
      <vt:lpstr>Cutset Quiz</vt:lpstr>
      <vt:lpstr>Tree Decomposition*</vt:lpstr>
      <vt:lpstr>Iterative Improvement</vt:lpstr>
      <vt:lpstr>Iterative Algorithms for CSPs</vt:lpstr>
      <vt:lpstr>Example: 4-Queens</vt:lpstr>
      <vt:lpstr>Video of Demo Iterative Improvement – n Queens</vt:lpstr>
      <vt:lpstr>Video of Demo Iterative Improvement – Coloring</vt:lpstr>
      <vt:lpstr>Performance of Min-Conflicts</vt:lpstr>
      <vt:lpstr>Summary: CSPs</vt:lpstr>
      <vt:lpstr>Local Search</vt:lpstr>
      <vt:lpstr>Local Search</vt:lpstr>
      <vt:lpstr>Hill Climbing</vt:lpstr>
      <vt:lpstr>Hill Climbing Diagram</vt:lpstr>
      <vt:lpstr>Hill Climbing Quiz</vt:lpstr>
      <vt:lpstr>Simulated Annealing</vt:lpstr>
      <vt:lpstr>Simulated Annealing</vt:lpstr>
      <vt:lpstr>Genetic Algorithms</vt:lpstr>
      <vt:lpstr>Example: N-Queens</vt:lpstr>
      <vt:lpstr>CS 188: Artificial Intelligence </vt:lpstr>
      <vt:lpstr>Game Playing State-of-the-Art</vt:lpstr>
      <vt:lpstr>Behavior from Computation</vt:lpstr>
      <vt:lpstr>Video of Demo Mystery Pacman</vt:lpstr>
      <vt:lpstr>Adversarial Games</vt:lpstr>
      <vt:lpstr>Types of Games</vt:lpstr>
      <vt:lpstr>Deterministic Games</vt:lpstr>
      <vt:lpstr>Zero-Sum Games</vt:lpstr>
      <vt:lpstr>Adversarial Search</vt:lpstr>
      <vt:lpstr>Single-Agent Trees</vt:lpstr>
      <vt:lpstr>Value of a State</vt:lpstr>
      <vt:lpstr>Adversarial Game Trees</vt:lpstr>
      <vt:lpstr>Minimax Values</vt:lpstr>
      <vt:lpstr>Tic-Tac-Toe Game Tree</vt:lpstr>
      <vt:lpstr>Adversarial Search (Minimax)</vt:lpstr>
      <vt:lpstr>Minimax Implementation</vt:lpstr>
      <vt:lpstr>Minimax Implementation (Dispatch)</vt:lpstr>
      <vt:lpstr>Minimax Example</vt:lpstr>
      <vt:lpstr>Minimax Properties</vt:lpstr>
      <vt:lpstr>Minimax Efficiency</vt:lpstr>
      <vt:lpstr>Video of Demo Min vs. Exp (Min)</vt:lpstr>
      <vt:lpstr>Video of Demo Min vs. Exp (Exp)</vt:lpstr>
      <vt:lpstr>Resource Limits</vt:lpstr>
      <vt:lpstr>Resource Limits</vt:lpstr>
      <vt:lpstr>Depth Matters</vt:lpstr>
      <vt:lpstr>Video of Demo Limited Depth (2)</vt:lpstr>
      <vt:lpstr>Video of Demo Limited Depth (10)</vt:lpstr>
      <vt:lpstr>Evaluation Functions</vt:lpstr>
      <vt:lpstr>Evaluation Functions</vt:lpstr>
      <vt:lpstr>Evaluation for Pacman</vt:lpstr>
      <vt:lpstr>Video of Demo Thrashing (d=2)</vt:lpstr>
      <vt:lpstr>Why Pacman Starves</vt:lpstr>
      <vt:lpstr>Video of Demo Thrashing -- Fixed (d=2)</vt:lpstr>
      <vt:lpstr>Video of Demo Smart Ghosts (Coordination)</vt:lpstr>
      <vt:lpstr>Video of Demo Smart Ghosts (Coordination) – Zoomed In</vt:lpstr>
      <vt:lpstr>Game Tree Pruning</vt:lpstr>
      <vt:lpstr>Minimax Example</vt:lpstr>
      <vt:lpstr>Minimax Pruning</vt:lpstr>
      <vt:lpstr>Alpha-Beta Pruning</vt:lpstr>
      <vt:lpstr>Alpha-Beta Implementation</vt:lpstr>
      <vt:lpstr>Alpha-Beta Pruning Properties</vt:lpstr>
      <vt:lpstr>Alpha-Beta Quiz</vt:lpstr>
      <vt:lpstr>Alpha-Beta Quiz 2</vt:lpstr>
      <vt:lpstr>Resource Limits</vt:lpstr>
      <vt:lpstr>Depth Matters</vt:lpstr>
      <vt:lpstr>Next Time: Uncertainty!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 5100 - Fundamentals of AI</dc:title>
  <dc:subject>PptxGenJS Presentation</dc:subject>
  <dc:creator>Created by Marp</dc:creator>
  <cp:lastModifiedBy>Christopher Clarke</cp:lastModifiedBy>
  <cp:revision>17</cp:revision>
  <dcterms:created xsi:type="dcterms:W3CDTF">2025-03-22T03:23:47Z</dcterms:created>
  <dcterms:modified xsi:type="dcterms:W3CDTF">2025-04-05T07:57:07Z</dcterms:modified>
</cp:coreProperties>
</file>